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7"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63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36775" y="2313742"/>
            <a:ext cx="4900732" cy="3602117"/>
          </a:xfrm>
          <a:prstGeom prst="rect">
            <a:avLst/>
          </a:prstGeom>
        </p:spPr>
      </p:pic>
      <p:sp>
        <p:nvSpPr>
          <p:cNvPr id="6" name="Text 2"/>
          <p:cNvSpPr/>
          <p:nvPr/>
        </p:nvSpPr>
        <p:spPr>
          <a:xfrm>
            <a:off x="819983" y="1149787"/>
            <a:ext cx="7504033" cy="3031093"/>
          </a:xfrm>
          <a:prstGeom prst="rect">
            <a:avLst/>
          </a:prstGeom>
          <a:noFill/>
          <a:ln/>
        </p:spPr>
        <p:txBody>
          <a:bodyPr wrap="square" rtlCol="0" anchor="t"/>
          <a:lstStyle/>
          <a:p>
            <a:pPr marL="0" indent="0">
              <a:lnSpc>
                <a:spcPts val="7956"/>
              </a:lnSpc>
              <a:buNone/>
            </a:pPr>
            <a:r>
              <a:rPr lang="en-US" sz="6365" dirty="0">
                <a:solidFill>
                  <a:srgbClr val="201B18"/>
                </a:solidFill>
                <a:latin typeface="Platypi" pitchFamily="34" charset="0"/>
                <a:ea typeface="Platypi" pitchFamily="34" charset="-122"/>
                <a:cs typeface="Platypi" pitchFamily="34" charset="-120"/>
              </a:rPr>
              <a:t>Pizza Sales Analysis and Recommendations</a:t>
            </a:r>
            <a:endParaRPr lang="en-US" sz="6365" dirty="0"/>
          </a:p>
        </p:txBody>
      </p:sp>
      <p:sp>
        <p:nvSpPr>
          <p:cNvPr id="7" name="Text 3"/>
          <p:cNvSpPr/>
          <p:nvPr/>
        </p:nvSpPr>
        <p:spPr>
          <a:xfrm>
            <a:off x="819983" y="4532233"/>
            <a:ext cx="7504033" cy="1874044"/>
          </a:xfrm>
          <a:prstGeom prst="rect">
            <a:avLst/>
          </a:prstGeom>
          <a:noFill/>
          <a:ln/>
        </p:spPr>
        <p:txBody>
          <a:bodyPr wrap="square" rtlCol="0" anchor="t"/>
          <a:lstStyle/>
          <a:p>
            <a:pPr marL="0" indent="0">
              <a:lnSpc>
                <a:spcPts val="2952"/>
              </a:lnSpc>
              <a:buNone/>
            </a:pPr>
            <a:r>
              <a:rPr lang="en-US" sz="1845" dirty="0">
                <a:solidFill>
                  <a:srgbClr val="504C49"/>
                </a:solidFill>
                <a:latin typeface="Source Serif Pro" pitchFamily="34" charset="0"/>
                <a:ea typeface="Source Serif Pro" pitchFamily="34" charset="-122"/>
                <a:cs typeface="Source Serif Pro" pitchFamily="34" charset="-120"/>
              </a:rPr>
              <a:t>This presentation delves into a comprehensive analysis of pizza sales data, identifying key trends and providing actionable recommendations to enhance revenue and customer satisfaction. The insights gained from this analysis are crucial for optimizing pizza operations and maximizing business potential.</a:t>
            </a:r>
            <a:endParaRPr lang="en-US" sz="1845" dirty="0"/>
          </a:p>
        </p:txBody>
      </p:sp>
      <p:sp>
        <p:nvSpPr>
          <p:cNvPr id="8" name="Shape 4"/>
          <p:cNvSpPr/>
          <p:nvPr/>
        </p:nvSpPr>
        <p:spPr>
          <a:xfrm>
            <a:off x="819983" y="6687383"/>
            <a:ext cx="374809" cy="374809"/>
          </a:xfrm>
          <a:prstGeom prst="roundRect">
            <a:avLst>
              <a:gd name="adj" fmla="val 24393986"/>
            </a:avLst>
          </a:prstGeom>
          <a:noFill/>
          <a:ln w="7620">
            <a:solidFill>
              <a:srgbClr val="FFFFFF"/>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827603" y="6695003"/>
            <a:ext cx="359569" cy="359569"/>
          </a:xfrm>
          <a:prstGeom prst="rect">
            <a:avLst/>
          </a:prstGeom>
        </p:spPr>
      </p:pic>
      <p:sp>
        <p:nvSpPr>
          <p:cNvPr id="10" name="Text 5"/>
          <p:cNvSpPr/>
          <p:nvPr/>
        </p:nvSpPr>
        <p:spPr>
          <a:xfrm>
            <a:off x="1311831" y="6669762"/>
            <a:ext cx="2934295" cy="410051"/>
          </a:xfrm>
          <a:prstGeom prst="rect">
            <a:avLst/>
          </a:prstGeom>
          <a:noFill/>
          <a:ln/>
        </p:spPr>
        <p:txBody>
          <a:bodyPr wrap="none" rtlCol="0" anchor="t"/>
          <a:lstStyle/>
          <a:p>
            <a:pPr marL="0" indent="0" algn="l">
              <a:lnSpc>
                <a:spcPts val="3229"/>
              </a:lnSpc>
              <a:buNone/>
            </a:pPr>
            <a:r>
              <a:rPr lang="en-US" sz="2306" b="1" dirty="0">
                <a:solidFill>
                  <a:srgbClr val="504C49"/>
                </a:solidFill>
                <a:latin typeface="Source Serif Pro" pitchFamily="34" charset="0"/>
                <a:ea typeface="Source Serif Pro" pitchFamily="34" charset="-122"/>
                <a:cs typeface="Source Serif Pro" pitchFamily="34" charset="-120"/>
              </a:rPr>
              <a:t>by shreeram kulkarni</a:t>
            </a:r>
            <a:endParaRPr lang="en-US" sz="230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824871"/>
            <a:ext cx="12902327" cy="1543050"/>
          </a:xfrm>
          <a:prstGeom prst="rect">
            <a:avLst/>
          </a:prstGeom>
          <a:noFill/>
          <a:ln/>
        </p:spPr>
        <p:txBody>
          <a:bodyPr wrap="square" rtlCol="0" anchor="t"/>
          <a:lstStyle/>
          <a:p>
            <a:pPr marL="0" indent="0">
              <a:lnSpc>
                <a:spcPts val="6075"/>
              </a:lnSpc>
              <a:buNone/>
            </a:pPr>
            <a:r>
              <a:rPr lang="en-US" sz="4860" dirty="0">
                <a:solidFill>
                  <a:srgbClr val="201B18"/>
                </a:solidFill>
                <a:latin typeface="Platypi" pitchFamily="34" charset="0"/>
                <a:ea typeface="Platypi" pitchFamily="34" charset="-122"/>
                <a:cs typeface="Platypi" pitchFamily="34" charset="-120"/>
              </a:rPr>
              <a:t>Optimizing the Menu and Expanding Reach</a:t>
            </a:r>
            <a:endParaRPr lang="en-US" sz="4860" dirty="0"/>
          </a:p>
        </p:txBody>
      </p:sp>
      <p:sp>
        <p:nvSpPr>
          <p:cNvPr id="5" name="Text 3"/>
          <p:cNvSpPr/>
          <p:nvPr/>
        </p:nvSpPr>
        <p:spPr>
          <a:xfrm>
            <a:off x="1258967" y="3861673"/>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504C49"/>
                </a:solidFill>
                <a:latin typeface="Source Serif Pro" pitchFamily="34" charset="0"/>
                <a:ea typeface="Source Serif Pro" pitchFamily="34" charset="-122"/>
                <a:cs typeface="Source Serif Pro" pitchFamily="34" charset="-120"/>
              </a:rPr>
              <a:t>Menu Optimization:</a:t>
            </a:r>
            <a:r>
              <a:rPr lang="en-US" sz="1944" dirty="0">
                <a:solidFill>
                  <a:srgbClr val="504C49"/>
                </a:solidFill>
                <a:latin typeface="Source Serif Pro" pitchFamily="34" charset="0"/>
                <a:ea typeface="Source Serif Pro" pitchFamily="34" charset="-122"/>
                <a:cs typeface="Source Serif Pro" pitchFamily="34" charset="-120"/>
              </a:rPr>
              <a:t> Expand chicken-based pizza options to cater to the growing popularity of chicken-topped pizzas.</a:t>
            </a:r>
            <a:endParaRPr lang="en-US" sz="1944" dirty="0"/>
          </a:p>
        </p:txBody>
      </p:sp>
      <p:sp>
        <p:nvSpPr>
          <p:cNvPr id="6" name="Text 4"/>
          <p:cNvSpPr/>
          <p:nvPr/>
        </p:nvSpPr>
        <p:spPr>
          <a:xfrm>
            <a:off x="1258967" y="4738092"/>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504C49"/>
                </a:solidFill>
                <a:latin typeface="Source Serif Pro" pitchFamily="34" charset="0"/>
                <a:ea typeface="Source Serif Pro" pitchFamily="34" charset="-122"/>
                <a:cs typeface="Source Serif Pro" pitchFamily="34" charset="-120"/>
              </a:rPr>
              <a:t>Delivery Partnerships:</a:t>
            </a:r>
            <a:r>
              <a:rPr lang="en-US" sz="1944" dirty="0">
                <a:solidFill>
                  <a:srgbClr val="504C49"/>
                </a:solidFill>
                <a:latin typeface="Source Serif Pro" pitchFamily="34" charset="0"/>
                <a:ea typeface="Source Serif Pro" pitchFamily="34" charset="-122"/>
                <a:cs typeface="Source Serif Pro" pitchFamily="34" charset="-120"/>
              </a:rPr>
              <a:t> Explore collaborations with food delivery platforms to expand reach, especially during non-peak hours and days.</a:t>
            </a:r>
            <a:endParaRPr lang="en-US" sz="1944" dirty="0"/>
          </a:p>
        </p:txBody>
      </p:sp>
      <p:sp>
        <p:nvSpPr>
          <p:cNvPr id="7" name="Text 5"/>
          <p:cNvSpPr/>
          <p:nvPr/>
        </p:nvSpPr>
        <p:spPr>
          <a:xfrm>
            <a:off x="1258967" y="5614511"/>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504C49"/>
                </a:solidFill>
                <a:latin typeface="Source Serif Pro" pitchFamily="34" charset="0"/>
                <a:ea typeface="Source Serif Pro" pitchFamily="34" charset="-122"/>
                <a:cs typeface="Source Serif Pro" pitchFamily="34" charset="-120"/>
              </a:rPr>
              <a:t>Customer Feedback:</a:t>
            </a:r>
            <a:r>
              <a:rPr lang="en-US" sz="1944" dirty="0">
                <a:solidFill>
                  <a:srgbClr val="504C49"/>
                </a:solidFill>
                <a:latin typeface="Source Serif Pro" pitchFamily="34" charset="0"/>
                <a:ea typeface="Source Serif Pro" pitchFamily="34" charset="-122"/>
                <a:cs typeface="Source Serif Pro" pitchFamily="34" charset="-120"/>
              </a:rPr>
              <a:t> Gather input on less popular pizza sizes and flavors to identify areas for improvement and tailor the menu to customer preferences.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5FDBB2F5-9974-4CFE-78B9-4A5975BDBC62}"/>
              </a:ext>
            </a:extLst>
          </p:cNvPr>
          <p:cNvPicPr>
            <a:picLocks noChangeAspect="1"/>
          </p:cNvPicPr>
          <p:nvPr/>
        </p:nvPicPr>
        <p:blipFill>
          <a:blip r:embed="rId2"/>
          <a:srcRect l="5343" r="15697" b="-1"/>
          <a:stretch/>
        </p:blipFill>
        <p:spPr>
          <a:xfrm>
            <a:off x="1" y="10"/>
            <a:ext cx="11603570" cy="82295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50022" y="0"/>
            <a:ext cx="8480374"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37046F3-DF75-4C2C-9E5E-75FD385D58AB}"/>
              </a:ext>
            </a:extLst>
          </p:cNvPr>
          <p:cNvSpPr txBox="1"/>
          <p:nvPr/>
        </p:nvSpPr>
        <p:spPr>
          <a:xfrm>
            <a:off x="9037932" y="438150"/>
            <a:ext cx="4586626" cy="22798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a:effectLst>
                  <a:outerShdw blurRad="38100" dist="38100" dir="2700000" algn="tl">
                    <a:srgbClr val="000000">
                      <a:alpha val="43137"/>
                    </a:srgbClr>
                  </a:outerShdw>
                </a:effectLst>
                <a:latin typeface="+mj-lt"/>
                <a:ea typeface="+mj-ea"/>
                <a:cs typeface="+mj-cs"/>
              </a:rPr>
              <a:t>Steps:</a:t>
            </a:r>
          </a:p>
        </p:txBody>
      </p:sp>
      <p:sp>
        <p:nvSpPr>
          <p:cNvPr id="12" name="TextBox 11">
            <a:extLst>
              <a:ext uri="{FF2B5EF4-FFF2-40B4-BE49-F238E27FC236}">
                <a16:creationId xmlns:a16="http://schemas.microsoft.com/office/drawing/2014/main" id="{C17613A2-3DD7-F34E-243D-4A11A91D4084}"/>
              </a:ext>
            </a:extLst>
          </p:cNvPr>
          <p:cNvSpPr txBox="1"/>
          <p:nvPr/>
        </p:nvSpPr>
        <p:spPr>
          <a:xfrm>
            <a:off x="9037932" y="2921041"/>
            <a:ext cx="4586626" cy="449131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a:t>Data cleaning</a:t>
            </a:r>
          </a:p>
          <a:p>
            <a:pPr indent="-228600">
              <a:lnSpc>
                <a:spcPct val="90000"/>
              </a:lnSpc>
              <a:spcAft>
                <a:spcPts val="600"/>
              </a:spcAft>
              <a:buFont typeface="Arial" panose="020B0604020202020204" pitchFamily="34" charset="0"/>
              <a:buChar char="•"/>
            </a:pPr>
            <a:r>
              <a:rPr lang="en-US" sz="2400"/>
              <a:t>Creating database in MySQL and importing data into it</a:t>
            </a:r>
          </a:p>
          <a:p>
            <a:pPr indent="-228600">
              <a:lnSpc>
                <a:spcPct val="90000"/>
              </a:lnSpc>
              <a:spcAft>
                <a:spcPts val="600"/>
              </a:spcAft>
              <a:buFont typeface="Arial" panose="020B0604020202020204" pitchFamily="34" charset="0"/>
              <a:buChar char="•"/>
            </a:pPr>
            <a:r>
              <a:rPr lang="en-US" sz="2400"/>
              <a:t>Performing SQL operations</a:t>
            </a:r>
          </a:p>
          <a:p>
            <a:pPr indent="-228600">
              <a:lnSpc>
                <a:spcPct val="90000"/>
              </a:lnSpc>
              <a:spcAft>
                <a:spcPts val="600"/>
              </a:spcAft>
              <a:buFont typeface="Arial" panose="020B0604020202020204" pitchFamily="34" charset="0"/>
              <a:buChar char="•"/>
            </a:pPr>
            <a:r>
              <a:rPr lang="en-US" sz="2400"/>
              <a:t>Importing data to Power BI</a:t>
            </a:r>
          </a:p>
          <a:p>
            <a:pPr indent="-228600">
              <a:lnSpc>
                <a:spcPct val="90000"/>
              </a:lnSpc>
              <a:spcAft>
                <a:spcPts val="600"/>
              </a:spcAft>
              <a:buFont typeface="Arial" panose="020B0604020202020204" pitchFamily="34" charset="0"/>
              <a:buChar char="•"/>
            </a:pPr>
            <a:r>
              <a:rPr lang="en-US" sz="2400"/>
              <a:t>Performing DAX queries for additional measures and columns</a:t>
            </a:r>
          </a:p>
          <a:p>
            <a:pPr indent="-228600">
              <a:lnSpc>
                <a:spcPct val="90000"/>
              </a:lnSpc>
              <a:spcAft>
                <a:spcPts val="600"/>
              </a:spcAft>
              <a:buFont typeface="Arial" panose="020B0604020202020204" pitchFamily="34" charset="0"/>
              <a:buChar char="•"/>
            </a:pPr>
            <a:r>
              <a:rPr lang="en-US" sz="2400"/>
              <a:t>Completing full analysis of the data</a:t>
            </a:r>
          </a:p>
          <a:p>
            <a:pPr indent="-228600">
              <a:lnSpc>
                <a:spcPct val="90000"/>
              </a:lnSpc>
              <a:spcAft>
                <a:spcPts val="600"/>
              </a:spcAft>
              <a:buFont typeface="Arial" panose="020B0604020202020204" pitchFamily="34" charset="0"/>
              <a:buChar char="•"/>
            </a:pPr>
            <a:r>
              <a:rPr lang="en-US" sz="2400"/>
              <a:t>Generating insights and recommendations</a:t>
            </a:r>
          </a:p>
          <a:p>
            <a:pPr indent="-228600">
              <a:lnSpc>
                <a:spcPct val="90000"/>
              </a:lnSpc>
              <a:spcAft>
                <a:spcPts val="600"/>
              </a:spcAft>
              <a:buFont typeface="Arial" panose="020B0604020202020204" pitchFamily="34" charset="0"/>
              <a:buChar char="•"/>
            </a:pPr>
            <a:endParaRPr lang="en-US" sz="2400"/>
          </a:p>
        </p:txBody>
      </p:sp>
    </p:spTree>
    <p:extLst>
      <p:ext uri="{BB962C8B-B14F-4D97-AF65-F5344CB8AC3E}">
        <p14:creationId xmlns:p14="http://schemas.microsoft.com/office/powerpoint/2010/main" val="3411347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840712"/>
            <a:ext cx="4869061" cy="2548176"/>
          </a:xfrm>
          <a:prstGeom prst="rect">
            <a:avLst/>
          </a:prstGeom>
        </p:spPr>
      </p:pic>
      <p:sp>
        <p:nvSpPr>
          <p:cNvPr id="6" name="Text 2"/>
          <p:cNvSpPr/>
          <p:nvPr/>
        </p:nvSpPr>
        <p:spPr>
          <a:xfrm>
            <a:off x="864037" y="2556272"/>
            <a:ext cx="6172200" cy="771525"/>
          </a:xfrm>
          <a:prstGeom prst="rect">
            <a:avLst/>
          </a:prstGeom>
          <a:noFill/>
          <a:ln/>
        </p:spPr>
        <p:txBody>
          <a:bodyPr wrap="none" rtlCol="0" anchor="t"/>
          <a:lstStyle/>
          <a:p>
            <a:pPr marL="0" indent="0">
              <a:lnSpc>
                <a:spcPts val="6075"/>
              </a:lnSpc>
              <a:buNone/>
            </a:pPr>
            <a:r>
              <a:rPr lang="en-US" sz="4860" dirty="0">
                <a:solidFill>
                  <a:srgbClr val="201B18"/>
                </a:solidFill>
                <a:latin typeface="Platypi" pitchFamily="34" charset="0"/>
                <a:ea typeface="Platypi" pitchFamily="34" charset="-122"/>
                <a:cs typeface="Platypi" pitchFamily="34" charset="-120"/>
              </a:rPr>
              <a:t>Sales Overview</a:t>
            </a:r>
            <a:endParaRPr lang="en-US" sz="4860" dirty="0"/>
          </a:p>
        </p:txBody>
      </p:sp>
      <p:sp>
        <p:nvSpPr>
          <p:cNvPr id="7" name="Text 3"/>
          <p:cNvSpPr/>
          <p:nvPr/>
        </p:nvSpPr>
        <p:spPr>
          <a:xfrm>
            <a:off x="864037" y="3698081"/>
            <a:ext cx="7415927" cy="1975247"/>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In the fiscal year, our pizza establishment generated a total revenue of $817,860. This impressive figure is a testament to the consistent demand for our pizzas. Throughout the year, we served a total of 48,620 orders, highlighting the popularity of our offerings among customers.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014770"/>
            <a:ext cx="6788825" cy="771525"/>
          </a:xfrm>
          <a:prstGeom prst="rect">
            <a:avLst/>
          </a:prstGeom>
          <a:noFill/>
          <a:ln/>
        </p:spPr>
        <p:txBody>
          <a:bodyPr wrap="none" rtlCol="0" anchor="t"/>
          <a:lstStyle/>
          <a:p>
            <a:pPr marL="0" indent="0">
              <a:lnSpc>
                <a:spcPts val="6075"/>
              </a:lnSpc>
              <a:buNone/>
            </a:pPr>
            <a:r>
              <a:rPr lang="en-US" sz="4860" dirty="0">
                <a:solidFill>
                  <a:srgbClr val="201B18"/>
                </a:solidFill>
                <a:latin typeface="Platypi" pitchFamily="34" charset="0"/>
                <a:ea typeface="Platypi" pitchFamily="34" charset="-122"/>
                <a:cs typeface="Platypi" pitchFamily="34" charset="-120"/>
              </a:rPr>
              <a:t>Top Performing Pizzas</a:t>
            </a:r>
            <a:endParaRPr lang="en-US" sz="4860" dirty="0"/>
          </a:p>
        </p:txBody>
      </p:sp>
      <p:sp>
        <p:nvSpPr>
          <p:cNvPr id="5" name="Text 3"/>
          <p:cNvSpPr/>
          <p:nvPr/>
        </p:nvSpPr>
        <p:spPr>
          <a:xfrm>
            <a:off x="864037" y="2280047"/>
            <a:ext cx="12902327" cy="1580198"/>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The sales data reveals a clear preference for certain pizza varieties. The top five best-selling pizzas, accounting for a significant portion of our revenue, are: BBQ Chicken, Big Meat, California Chicken, Chicken Alfredo, and Chicken Pesto. These pizzas consistently attract customers, indicating a strong appeal for chicken-based flavors and hearty toppings.</a:t>
            </a:r>
            <a:endParaRPr lang="en-US" sz="1944" dirty="0"/>
          </a:p>
        </p:txBody>
      </p:sp>
      <p:sp>
        <p:nvSpPr>
          <p:cNvPr id="6" name="Text 4"/>
          <p:cNvSpPr/>
          <p:nvPr/>
        </p:nvSpPr>
        <p:spPr>
          <a:xfrm>
            <a:off x="864037" y="4384715"/>
            <a:ext cx="3086100" cy="385763"/>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BBQ Chicken</a:t>
            </a:r>
            <a:endParaRPr lang="en-US" sz="2430" dirty="0"/>
          </a:p>
        </p:txBody>
      </p:sp>
      <p:sp>
        <p:nvSpPr>
          <p:cNvPr id="7" name="Text 5"/>
          <p:cNvSpPr/>
          <p:nvPr/>
        </p:nvSpPr>
        <p:spPr>
          <a:xfrm>
            <a:off x="864037" y="5017294"/>
            <a:ext cx="3898821" cy="1580198"/>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This classic combination of smoky BBQ sauce, tender chicken, and tangy red onions continues to be a customer favorite.</a:t>
            </a:r>
            <a:endParaRPr lang="en-US" sz="1944" dirty="0"/>
          </a:p>
        </p:txBody>
      </p:sp>
      <p:sp>
        <p:nvSpPr>
          <p:cNvPr id="8" name="Text 6"/>
          <p:cNvSpPr/>
          <p:nvPr/>
        </p:nvSpPr>
        <p:spPr>
          <a:xfrm>
            <a:off x="5372695" y="4384715"/>
            <a:ext cx="3086100" cy="385763"/>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Big Meat</a:t>
            </a:r>
            <a:endParaRPr lang="en-US" sz="2430" dirty="0"/>
          </a:p>
        </p:txBody>
      </p:sp>
      <p:sp>
        <p:nvSpPr>
          <p:cNvPr id="9" name="Text 7"/>
          <p:cNvSpPr/>
          <p:nvPr/>
        </p:nvSpPr>
        <p:spPr>
          <a:xfrm>
            <a:off x="5372695" y="5017294"/>
            <a:ext cx="3898821" cy="1580198"/>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Meat lovers rejoice! This pizza is loaded with pepperoni, sausage, bacon, and ham, making it a satisfying choice for carnivores.</a:t>
            </a:r>
            <a:endParaRPr lang="en-US" sz="1944" dirty="0"/>
          </a:p>
        </p:txBody>
      </p:sp>
      <p:sp>
        <p:nvSpPr>
          <p:cNvPr id="10" name="Text 8"/>
          <p:cNvSpPr/>
          <p:nvPr/>
        </p:nvSpPr>
        <p:spPr>
          <a:xfrm>
            <a:off x="9881354" y="4384715"/>
            <a:ext cx="3086100" cy="385763"/>
          </a:xfrm>
          <a:prstGeom prst="rect">
            <a:avLst/>
          </a:prstGeom>
          <a:noFill/>
          <a:ln/>
        </p:spPr>
        <p:txBody>
          <a:bodyPr wrap="none" rtlCol="0" anchor="t"/>
          <a:lstStyle/>
          <a:p>
            <a:pPr marL="0" indent="0">
              <a:lnSpc>
                <a:spcPts val="3038"/>
              </a:lnSpc>
              <a:buNone/>
            </a:pPr>
            <a:r>
              <a:rPr lang="en-US" sz="2430" dirty="0">
                <a:solidFill>
                  <a:srgbClr val="201B18"/>
                </a:solidFill>
                <a:latin typeface="Platypi" pitchFamily="34" charset="0"/>
                <a:ea typeface="Platypi" pitchFamily="34" charset="-122"/>
                <a:cs typeface="Platypi" pitchFamily="34" charset="-120"/>
              </a:rPr>
              <a:t>California Chicken</a:t>
            </a:r>
            <a:endParaRPr lang="en-US" sz="2430" dirty="0"/>
          </a:p>
        </p:txBody>
      </p:sp>
      <p:sp>
        <p:nvSpPr>
          <p:cNvPr id="11" name="Text 9"/>
          <p:cNvSpPr/>
          <p:nvPr/>
        </p:nvSpPr>
        <p:spPr>
          <a:xfrm>
            <a:off x="9881354" y="5017294"/>
            <a:ext cx="3898821" cy="1975247"/>
          </a:xfrm>
          <a:prstGeom prst="rect">
            <a:avLst/>
          </a:prstGeom>
          <a:noFill/>
          <a:ln/>
        </p:spPr>
        <p:txBody>
          <a:bodyPr wrap="square" rtlCol="0" anchor="t"/>
          <a:lstStyle/>
          <a:p>
            <a:pPr marL="0" indent="0">
              <a:lnSpc>
                <a:spcPts val="3110"/>
              </a:lnSpc>
              <a:buNone/>
            </a:pPr>
            <a:r>
              <a:rPr lang="en-US" sz="1944" dirty="0">
                <a:solidFill>
                  <a:srgbClr val="504C49"/>
                </a:solidFill>
                <a:latin typeface="Source Serif Pro" pitchFamily="34" charset="0"/>
                <a:ea typeface="Source Serif Pro" pitchFamily="34" charset="-122"/>
                <a:cs typeface="Source Serif Pro" pitchFamily="34" charset="-120"/>
              </a:rPr>
              <a:t>The California Chicken pizza features a refreshing blend of grilled chicken, artichoke hearts, and creamy pesto sauce, offering a balanced flavor profile.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1311473" y="605195"/>
            <a:ext cx="5747028" cy="686991"/>
          </a:xfrm>
          <a:prstGeom prst="rect">
            <a:avLst/>
          </a:prstGeom>
          <a:noFill/>
          <a:ln/>
        </p:spPr>
        <p:txBody>
          <a:bodyPr wrap="none" rtlCol="0" anchor="t"/>
          <a:lstStyle/>
          <a:p>
            <a:pPr marL="0" indent="0">
              <a:lnSpc>
                <a:spcPts val="5409"/>
              </a:lnSpc>
              <a:buNone/>
            </a:pPr>
            <a:r>
              <a:rPr lang="en-US" sz="4327" dirty="0">
                <a:solidFill>
                  <a:srgbClr val="201B18"/>
                </a:solidFill>
                <a:latin typeface="Platypi" pitchFamily="34" charset="0"/>
                <a:ea typeface="Platypi" pitchFamily="34" charset="-122"/>
                <a:cs typeface="Platypi" pitchFamily="34" charset="-120"/>
              </a:rPr>
              <a:t>Sales by Day of Week</a:t>
            </a:r>
            <a:endParaRPr lang="en-US" sz="4327" dirty="0"/>
          </a:p>
        </p:txBody>
      </p:sp>
      <p:sp>
        <p:nvSpPr>
          <p:cNvPr id="5" name="Text 3"/>
          <p:cNvSpPr/>
          <p:nvPr/>
        </p:nvSpPr>
        <p:spPr>
          <a:xfrm>
            <a:off x="1311473" y="1731764"/>
            <a:ext cx="12007453" cy="1406366"/>
          </a:xfrm>
          <a:prstGeom prst="rect">
            <a:avLst/>
          </a:prstGeom>
          <a:noFill/>
          <a:ln/>
        </p:spPr>
        <p:txBody>
          <a:bodyPr wrap="square" rtlCol="0" anchor="t"/>
          <a:lstStyle/>
          <a:p>
            <a:pPr marL="0" indent="0">
              <a:lnSpc>
                <a:spcPts val="2769"/>
              </a:lnSpc>
              <a:buNone/>
            </a:pPr>
            <a:r>
              <a:rPr lang="en-US" sz="1731" dirty="0">
                <a:solidFill>
                  <a:srgbClr val="504C49"/>
                </a:solidFill>
                <a:latin typeface="Source Serif Pro" pitchFamily="34" charset="0"/>
                <a:ea typeface="Source Serif Pro" pitchFamily="34" charset="-122"/>
                <a:cs typeface="Source Serif Pro" pitchFamily="34" charset="-120"/>
              </a:rPr>
              <a:t>Analyzing sales trends across the week reveals distinct patterns in customer behavior. We observed consistently high sales on Fridays, Saturdays, and Thursdays, demonstrating a strong weekend demand and a notable preference for Thursday evenings. However, sales experience a significant drop on other days, particularly Sundays and Tuesdays. This pattern indicates a potential opportunity to enhance sales during these quieter periods.</a:t>
            </a:r>
            <a:endParaRPr lang="en-US" sz="1731" dirty="0"/>
          </a:p>
        </p:txBody>
      </p:sp>
      <p:sp>
        <p:nvSpPr>
          <p:cNvPr id="6" name="Shape 4"/>
          <p:cNvSpPr/>
          <p:nvPr/>
        </p:nvSpPr>
        <p:spPr>
          <a:xfrm>
            <a:off x="1625918" y="3385423"/>
            <a:ext cx="30480" cy="4238982"/>
          </a:xfrm>
          <a:prstGeom prst="roundRect">
            <a:avLst>
              <a:gd name="adj" fmla="val 108178"/>
            </a:avLst>
          </a:prstGeom>
          <a:solidFill>
            <a:srgbClr val="D8D4D4"/>
          </a:solidFill>
          <a:ln/>
        </p:spPr>
        <p:txBody>
          <a:bodyPr/>
          <a:lstStyle/>
          <a:p>
            <a:endParaRPr lang="en-US"/>
          </a:p>
        </p:txBody>
      </p:sp>
      <p:sp>
        <p:nvSpPr>
          <p:cNvPr id="7" name="Shape 5"/>
          <p:cNvSpPr/>
          <p:nvPr/>
        </p:nvSpPr>
        <p:spPr>
          <a:xfrm>
            <a:off x="1857970" y="3864769"/>
            <a:ext cx="769263" cy="30480"/>
          </a:xfrm>
          <a:prstGeom prst="roundRect">
            <a:avLst>
              <a:gd name="adj" fmla="val 108178"/>
            </a:avLst>
          </a:prstGeom>
          <a:solidFill>
            <a:srgbClr val="D8D4D4"/>
          </a:solidFill>
          <a:ln/>
        </p:spPr>
        <p:txBody>
          <a:bodyPr/>
          <a:lstStyle/>
          <a:p>
            <a:endParaRPr lang="en-US"/>
          </a:p>
        </p:txBody>
      </p:sp>
      <p:sp>
        <p:nvSpPr>
          <p:cNvPr id="8" name="Shape 6"/>
          <p:cNvSpPr/>
          <p:nvPr/>
        </p:nvSpPr>
        <p:spPr>
          <a:xfrm>
            <a:off x="1393865" y="3632716"/>
            <a:ext cx="494586" cy="494586"/>
          </a:xfrm>
          <a:prstGeom prst="roundRect">
            <a:avLst>
              <a:gd name="adj" fmla="val 6667"/>
            </a:avLst>
          </a:prstGeom>
          <a:solidFill>
            <a:srgbClr val="F9F7F7"/>
          </a:solidFill>
          <a:ln/>
        </p:spPr>
        <p:txBody>
          <a:bodyPr/>
          <a:lstStyle/>
          <a:p>
            <a:endParaRPr lang="en-US"/>
          </a:p>
        </p:txBody>
      </p:sp>
      <p:sp>
        <p:nvSpPr>
          <p:cNvPr id="9" name="Text 7"/>
          <p:cNvSpPr/>
          <p:nvPr/>
        </p:nvSpPr>
        <p:spPr>
          <a:xfrm>
            <a:off x="1567101" y="3715107"/>
            <a:ext cx="148114" cy="329684"/>
          </a:xfrm>
          <a:prstGeom prst="rect">
            <a:avLst/>
          </a:prstGeom>
          <a:noFill/>
          <a:ln/>
        </p:spPr>
        <p:txBody>
          <a:bodyPr wrap="none" rtlCol="0" anchor="t"/>
          <a:lstStyle/>
          <a:p>
            <a:pPr marL="0" indent="0" algn="ctr">
              <a:lnSpc>
                <a:spcPts val="2596"/>
              </a:lnSpc>
              <a:buNone/>
            </a:pPr>
            <a:r>
              <a:rPr lang="en-US" sz="2596" dirty="0">
                <a:solidFill>
                  <a:srgbClr val="504C49"/>
                </a:solidFill>
                <a:latin typeface="Platypi" pitchFamily="34" charset="0"/>
                <a:ea typeface="Platypi" pitchFamily="34" charset="-122"/>
                <a:cs typeface="Platypi" pitchFamily="34" charset="-120"/>
              </a:rPr>
              <a:t>1</a:t>
            </a:r>
            <a:endParaRPr lang="en-US" sz="2596" dirty="0"/>
          </a:p>
        </p:txBody>
      </p:sp>
      <p:sp>
        <p:nvSpPr>
          <p:cNvPr id="10" name="Text 8"/>
          <p:cNvSpPr/>
          <p:nvPr/>
        </p:nvSpPr>
        <p:spPr>
          <a:xfrm>
            <a:off x="2850118" y="3605213"/>
            <a:ext cx="2747605" cy="343495"/>
          </a:xfrm>
          <a:prstGeom prst="rect">
            <a:avLst/>
          </a:prstGeom>
          <a:noFill/>
          <a:ln/>
        </p:spPr>
        <p:txBody>
          <a:bodyPr wrap="none" rtlCol="0" anchor="t"/>
          <a:lstStyle/>
          <a:p>
            <a:pPr marL="0" indent="0" algn="l">
              <a:lnSpc>
                <a:spcPts val="2704"/>
              </a:lnSpc>
              <a:buNone/>
            </a:pPr>
            <a:r>
              <a:rPr lang="en-US" sz="2164" dirty="0">
                <a:solidFill>
                  <a:srgbClr val="504C49"/>
                </a:solidFill>
                <a:latin typeface="Platypi" pitchFamily="34" charset="0"/>
                <a:ea typeface="Platypi" pitchFamily="34" charset="-122"/>
                <a:cs typeface="Platypi" pitchFamily="34" charset="-120"/>
              </a:rPr>
              <a:t>Friday</a:t>
            </a:r>
            <a:endParaRPr lang="en-US" sz="2164" dirty="0"/>
          </a:p>
        </p:txBody>
      </p:sp>
      <p:sp>
        <p:nvSpPr>
          <p:cNvPr id="11" name="Text 9"/>
          <p:cNvSpPr/>
          <p:nvPr/>
        </p:nvSpPr>
        <p:spPr>
          <a:xfrm>
            <a:off x="2850118" y="4080510"/>
            <a:ext cx="10468808" cy="351592"/>
          </a:xfrm>
          <a:prstGeom prst="rect">
            <a:avLst/>
          </a:prstGeom>
          <a:noFill/>
          <a:ln/>
        </p:spPr>
        <p:txBody>
          <a:bodyPr wrap="none" rtlCol="0" anchor="t"/>
          <a:lstStyle/>
          <a:p>
            <a:pPr marL="0" indent="0" algn="l">
              <a:lnSpc>
                <a:spcPts val="2769"/>
              </a:lnSpc>
              <a:buNone/>
            </a:pPr>
            <a:r>
              <a:rPr lang="en-US" sz="1731" dirty="0">
                <a:solidFill>
                  <a:srgbClr val="504C49"/>
                </a:solidFill>
                <a:latin typeface="Source Serif Pro" pitchFamily="34" charset="0"/>
                <a:ea typeface="Source Serif Pro" pitchFamily="34" charset="-122"/>
                <a:cs typeface="Source Serif Pro" pitchFamily="34" charset="-120"/>
              </a:rPr>
              <a:t>Sales peak on Fridays, likely due to the start of the weekend and social gatherings.</a:t>
            </a:r>
            <a:endParaRPr lang="en-US" sz="1731" dirty="0"/>
          </a:p>
        </p:txBody>
      </p:sp>
      <p:sp>
        <p:nvSpPr>
          <p:cNvPr id="12" name="Shape 10"/>
          <p:cNvSpPr/>
          <p:nvPr/>
        </p:nvSpPr>
        <p:spPr>
          <a:xfrm>
            <a:off x="1857970" y="5351026"/>
            <a:ext cx="769263" cy="30480"/>
          </a:xfrm>
          <a:prstGeom prst="roundRect">
            <a:avLst>
              <a:gd name="adj" fmla="val 108178"/>
            </a:avLst>
          </a:prstGeom>
          <a:solidFill>
            <a:srgbClr val="D8D4D4"/>
          </a:solidFill>
          <a:ln/>
        </p:spPr>
        <p:txBody>
          <a:bodyPr/>
          <a:lstStyle/>
          <a:p>
            <a:endParaRPr lang="en-US"/>
          </a:p>
        </p:txBody>
      </p:sp>
      <p:sp>
        <p:nvSpPr>
          <p:cNvPr id="13" name="Shape 11"/>
          <p:cNvSpPr/>
          <p:nvPr/>
        </p:nvSpPr>
        <p:spPr>
          <a:xfrm>
            <a:off x="1393865" y="5118973"/>
            <a:ext cx="494586" cy="494586"/>
          </a:xfrm>
          <a:prstGeom prst="roundRect">
            <a:avLst>
              <a:gd name="adj" fmla="val 6667"/>
            </a:avLst>
          </a:prstGeom>
          <a:solidFill>
            <a:srgbClr val="F9F7F7"/>
          </a:solidFill>
          <a:ln/>
        </p:spPr>
        <p:txBody>
          <a:bodyPr/>
          <a:lstStyle/>
          <a:p>
            <a:endParaRPr lang="en-US"/>
          </a:p>
        </p:txBody>
      </p:sp>
      <p:sp>
        <p:nvSpPr>
          <p:cNvPr id="14" name="Text 12"/>
          <p:cNvSpPr/>
          <p:nvPr/>
        </p:nvSpPr>
        <p:spPr>
          <a:xfrm>
            <a:off x="1534597" y="5201364"/>
            <a:ext cx="213003" cy="329684"/>
          </a:xfrm>
          <a:prstGeom prst="rect">
            <a:avLst/>
          </a:prstGeom>
          <a:noFill/>
          <a:ln/>
        </p:spPr>
        <p:txBody>
          <a:bodyPr wrap="none" rtlCol="0" anchor="t"/>
          <a:lstStyle/>
          <a:p>
            <a:pPr marL="0" indent="0" algn="ctr">
              <a:lnSpc>
                <a:spcPts val="2596"/>
              </a:lnSpc>
              <a:buNone/>
            </a:pPr>
            <a:r>
              <a:rPr lang="en-US" sz="2596" dirty="0">
                <a:solidFill>
                  <a:srgbClr val="504C49"/>
                </a:solidFill>
                <a:latin typeface="Platypi" pitchFamily="34" charset="0"/>
                <a:ea typeface="Platypi" pitchFamily="34" charset="-122"/>
                <a:cs typeface="Platypi" pitchFamily="34" charset="-120"/>
              </a:rPr>
              <a:t>2</a:t>
            </a:r>
            <a:endParaRPr lang="en-US" sz="2596" dirty="0"/>
          </a:p>
        </p:txBody>
      </p:sp>
      <p:sp>
        <p:nvSpPr>
          <p:cNvPr id="15" name="Text 13"/>
          <p:cNvSpPr/>
          <p:nvPr/>
        </p:nvSpPr>
        <p:spPr>
          <a:xfrm>
            <a:off x="2850118" y="5091470"/>
            <a:ext cx="2747605" cy="343495"/>
          </a:xfrm>
          <a:prstGeom prst="rect">
            <a:avLst/>
          </a:prstGeom>
          <a:noFill/>
          <a:ln/>
        </p:spPr>
        <p:txBody>
          <a:bodyPr wrap="none" rtlCol="0" anchor="t"/>
          <a:lstStyle/>
          <a:p>
            <a:pPr marL="0" indent="0" algn="l">
              <a:lnSpc>
                <a:spcPts val="2704"/>
              </a:lnSpc>
              <a:buNone/>
            </a:pPr>
            <a:r>
              <a:rPr lang="en-US" sz="2164" dirty="0">
                <a:solidFill>
                  <a:srgbClr val="504C49"/>
                </a:solidFill>
                <a:latin typeface="Platypi" pitchFamily="34" charset="0"/>
                <a:ea typeface="Platypi" pitchFamily="34" charset="-122"/>
                <a:cs typeface="Platypi" pitchFamily="34" charset="-120"/>
              </a:rPr>
              <a:t>Saturday</a:t>
            </a:r>
            <a:endParaRPr lang="en-US" sz="2164" dirty="0"/>
          </a:p>
        </p:txBody>
      </p:sp>
      <p:sp>
        <p:nvSpPr>
          <p:cNvPr id="16" name="Text 14"/>
          <p:cNvSpPr/>
          <p:nvPr/>
        </p:nvSpPr>
        <p:spPr>
          <a:xfrm>
            <a:off x="2850118" y="5566767"/>
            <a:ext cx="10468808" cy="351592"/>
          </a:xfrm>
          <a:prstGeom prst="rect">
            <a:avLst/>
          </a:prstGeom>
          <a:noFill/>
          <a:ln/>
        </p:spPr>
        <p:txBody>
          <a:bodyPr wrap="none" rtlCol="0" anchor="t"/>
          <a:lstStyle/>
          <a:p>
            <a:pPr marL="0" indent="0" algn="l">
              <a:lnSpc>
                <a:spcPts val="2769"/>
              </a:lnSpc>
              <a:buNone/>
            </a:pPr>
            <a:r>
              <a:rPr lang="en-US" sz="1731" dirty="0">
                <a:solidFill>
                  <a:srgbClr val="504C49"/>
                </a:solidFill>
                <a:latin typeface="Source Serif Pro" pitchFamily="34" charset="0"/>
                <a:ea typeface="Source Serif Pro" pitchFamily="34" charset="-122"/>
                <a:cs typeface="Source Serif Pro" pitchFamily="34" charset="-120"/>
              </a:rPr>
              <a:t>Saturday also sees high sales, as people enjoy their weekend leisure with pizza.</a:t>
            </a:r>
            <a:endParaRPr lang="en-US" sz="1731" dirty="0"/>
          </a:p>
        </p:txBody>
      </p:sp>
      <p:sp>
        <p:nvSpPr>
          <p:cNvPr id="17" name="Shape 15"/>
          <p:cNvSpPr/>
          <p:nvPr/>
        </p:nvSpPr>
        <p:spPr>
          <a:xfrm>
            <a:off x="1857970" y="6837283"/>
            <a:ext cx="769263" cy="30480"/>
          </a:xfrm>
          <a:prstGeom prst="roundRect">
            <a:avLst>
              <a:gd name="adj" fmla="val 108178"/>
            </a:avLst>
          </a:prstGeom>
          <a:solidFill>
            <a:srgbClr val="D8D4D4"/>
          </a:solidFill>
          <a:ln/>
        </p:spPr>
        <p:txBody>
          <a:bodyPr/>
          <a:lstStyle/>
          <a:p>
            <a:endParaRPr lang="en-US"/>
          </a:p>
        </p:txBody>
      </p:sp>
      <p:sp>
        <p:nvSpPr>
          <p:cNvPr id="18" name="Shape 16"/>
          <p:cNvSpPr/>
          <p:nvPr/>
        </p:nvSpPr>
        <p:spPr>
          <a:xfrm>
            <a:off x="1393865" y="6605230"/>
            <a:ext cx="494586" cy="494586"/>
          </a:xfrm>
          <a:prstGeom prst="roundRect">
            <a:avLst>
              <a:gd name="adj" fmla="val 6667"/>
            </a:avLst>
          </a:prstGeom>
          <a:solidFill>
            <a:srgbClr val="F9F7F7"/>
          </a:solidFill>
          <a:ln/>
        </p:spPr>
        <p:txBody>
          <a:bodyPr/>
          <a:lstStyle/>
          <a:p>
            <a:endParaRPr lang="en-US"/>
          </a:p>
        </p:txBody>
      </p:sp>
      <p:sp>
        <p:nvSpPr>
          <p:cNvPr id="19" name="Text 17"/>
          <p:cNvSpPr/>
          <p:nvPr/>
        </p:nvSpPr>
        <p:spPr>
          <a:xfrm>
            <a:off x="1538287" y="6687622"/>
            <a:ext cx="205740" cy="329684"/>
          </a:xfrm>
          <a:prstGeom prst="rect">
            <a:avLst/>
          </a:prstGeom>
          <a:noFill/>
          <a:ln/>
        </p:spPr>
        <p:txBody>
          <a:bodyPr wrap="none" rtlCol="0" anchor="t"/>
          <a:lstStyle/>
          <a:p>
            <a:pPr marL="0" indent="0" algn="ctr">
              <a:lnSpc>
                <a:spcPts val="2596"/>
              </a:lnSpc>
              <a:buNone/>
            </a:pPr>
            <a:r>
              <a:rPr lang="en-US" sz="2596" dirty="0">
                <a:solidFill>
                  <a:srgbClr val="504C49"/>
                </a:solidFill>
                <a:latin typeface="Platypi" pitchFamily="34" charset="0"/>
                <a:ea typeface="Platypi" pitchFamily="34" charset="-122"/>
                <a:cs typeface="Platypi" pitchFamily="34" charset="-120"/>
              </a:rPr>
              <a:t>3</a:t>
            </a:r>
            <a:endParaRPr lang="en-US" sz="2596" dirty="0"/>
          </a:p>
        </p:txBody>
      </p:sp>
      <p:sp>
        <p:nvSpPr>
          <p:cNvPr id="20" name="Text 18"/>
          <p:cNvSpPr/>
          <p:nvPr/>
        </p:nvSpPr>
        <p:spPr>
          <a:xfrm>
            <a:off x="2850118" y="6577727"/>
            <a:ext cx="2747605" cy="343495"/>
          </a:xfrm>
          <a:prstGeom prst="rect">
            <a:avLst/>
          </a:prstGeom>
          <a:noFill/>
          <a:ln/>
        </p:spPr>
        <p:txBody>
          <a:bodyPr wrap="none" rtlCol="0" anchor="t"/>
          <a:lstStyle/>
          <a:p>
            <a:pPr marL="0" indent="0" algn="l">
              <a:lnSpc>
                <a:spcPts val="2704"/>
              </a:lnSpc>
              <a:buNone/>
            </a:pPr>
            <a:r>
              <a:rPr lang="en-US" sz="2164" dirty="0">
                <a:solidFill>
                  <a:srgbClr val="504C49"/>
                </a:solidFill>
                <a:latin typeface="Platypi" pitchFamily="34" charset="0"/>
                <a:ea typeface="Platypi" pitchFamily="34" charset="-122"/>
                <a:cs typeface="Platypi" pitchFamily="34" charset="-120"/>
              </a:rPr>
              <a:t>Thursday</a:t>
            </a:r>
            <a:endParaRPr lang="en-US" sz="2164" dirty="0"/>
          </a:p>
        </p:txBody>
      </p:sp>
      <p:sp>
        <p:nvSpPr>
          <p:cNvPr id="21" name="Text 19"/>
          <p:cNvSpPr/>
          <p:nvPr/>
        </p:nvSpPr>
        <p:spPr>
          <a:xfrm>
            <a:off x="2850118" y="7053024"/>
            <a:ext cx="10468808" cy="351592"/>
          </a:xfrm>
          <a:prstGeom prst="rect">
            <a:avLst/>
          </a:prstGeom>
          <a:noFill/>
          <a:ln/>
        </p:spPr>
        <p:txBody>
          <a:bodyPr wrap="none" rtlCol="0" anchor="t"/>
          <a:lstStyle/>
          <a:p>
            <a:pPr marL="0" indent="0" algn="l">
              <a:lnSpc>
                <a:spcPts val="2769"/>
              </a:lnSpc>
              <a:buNone/>
            </a:pPr>
            <a:r>
              <a:rPr lang="en-US" sz="1731" dirty="0">
                <a:solidFill>
                  <a:srgbClr val="504C49"/>
                </a:solidFill>
                <a:latin typeface="Source Serif Pro" pitchFamily="34" charset="0"/>
                <a:ea typeface="Source Serif Pro" pitchFamily="34" charset="-122"/>
                <a:cs typeface="Source Serif Pro" pitchFamily="34" charset="-120"/>
              </a:rPr>
              <a:t>Thursday is another busy day, potentially due to people celebrating the end of the workweek.</a:t>
            </a:r>
            <a:endParaRPr lang="en-US" sz="173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329017"/>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329017"/>
          </a:xfrm>
          <a:prstGeom prst="rect">
            <a:avLst/>
          </a:prstGeom>
        </p:spPr>
      </p:pic>
      <p:pic>
        <p:nvPicPr>
          <p:cNvPr id="5" name="Image 1" descr="preencoded.png"/>
          <p:cNvPicPr>
            <a:picLocks noChangeAspect="1"/>
          </p:cNvPicPr>
          <p:nvPr/>
        </p:nvPicPr>
        <p:blipFill>
          <a:blip r:embed="rId4"/>
          <a:stretch>
            <a:fillRect/>
          </a:stretch>
        </p:blipFill>
        <p:spPr>
          <a:xfrm>
            <a:off x="216098" y="2336483"/>
            <a:ext cx="5054203" cy="3655933"/>
          </a:xfrm>
          <a:prstGeom prst="rect">
            <a:avLst/>
          </a:prstGeom>
        </p:spPr>
      </p:pic>
      <p:sp>
        <p:nvSpPr>
          <p:cNvPr id="6" name="Text 2"/>
          <p:cNvSpPr/>
          <p:nvPr/>
        </p:nvSpPr>
        <p:spPr>
          <a:xfrm>
            <a:off x="6091238" y="475178"/>
            <a:ext cx="4586526"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Monthly Sales Trends</a:t>
            </a:r>
            <a:endParaRPr lang="en-US" sz="3402" dirty="0"/>
          </a:p>
        </p:txBody>
      </p:sp>
      <p:sp>
        <p:nvSpPr>
          <p:cNvPr id="7" name="Text 3"/>
          <p:cNvSpPr/>
          <p:nvPr/>
        </p:nvSpPr>
        <p:spPr>
          <a:xfrm>
            <a:off x="6091238" y="1274445"/>
            <a:ext cx="7934325" cy="1382911"/>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Examining sales data over the months reveals a noteworthy trend. While sales generally remain consistent throughout the year, we noticed a significant drop in sales during September and October. This downturn could be attributed to various factors such as seasonal changes, competition, or consumer behavior. It's essential to investigate these factors and implement strategies to mitigate this sales decline.</a:t>
            </a:r>
            <a:endParaRPr lang="en-US" sz="1361" dirty="0"/>
          </a:p>
        </p:txBody>
      </p:sp>
      <p:sp>
        <p:nvSpPr>
          <p:cNvPr id="8" name="Shape 4"/>
          <p:cNvSpPr/>
          <p:nvPr/>
        </p:nvSpPr>
        <p:spPr>
          <a:xfrm>
            <a:off x="6091238" y="3045976"/>
            <a:ext cx="388739" cy="388739"/>
          </a:xfrm>
          <a:prstGeom prst="roundRect">
            <a:avLst>
              <a:gd name="adj" fmla="val 6669"/>
            </a:avLst>
          </a:prstGeom>
          <a:solidFill>
            <a:srgbClr val="F9F7F7"/>
          </a:solidFill>
          <a:ln/>
        </p:spPr>
        <p:txBody>
          <a:bodyPr/>
          <a:lstStyle/>
          <a:p>
            <a:endParaRPr lang="en-US"/>
          </a:p>
        </p:txBody>
      </p:sp>
      <p:sp>
        <p:nvSpPr>
          <p:cNvPr id="9" name="Text 5"/>
          <p:cNvSpPr/>
          <p:nvPr/>
        </p:nvSpPr>
        <p:spPr>
          <a:xfrm>
            <a:off x="6227326" y="3110746"/>
            <a:ext cx="116443"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1</a:t>
            </a:r>
            <a:endParaRPr lang="en-US" sz="2041" dirty="0"/>
          </a:p>
        </p:txBody>
      </p:sp>
      <p:sp>
        <p:nvSpPr>
          <p:cNvPr id="10" name="Text 6"/>
          <p:cNvSpPr/>
          <p:nvPr/>
        </p:nvSpPr>
        <p:spPr>
          <a:xfrm>
            <a:off x="6652736" y="3045976"/>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September</a:t>
            </a:r>
            <a:endParaRPr lang="en-US" sz="1701" dirty="0"/>
          </a:p>
        </p:txBody>
      </p:sp>
      <p:sp>
        <p:nvSpPr>
          <p:cNvPr id="11" name="Text 7"/>
          <p:cNvSpPr/>
          <p:nvPr/>
        </p:nvSpPr>
        <p:spPr>
          <a:xfrm>
            <a:off x="6652736" y="3419475"/>
            <a:ext cx="737282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Sales drop noticeably in September, indicating a potential need for marketing strategies to combat the decline.</a:t>
            </a:r>
            <a:endParaRPr lang="en-US" sz="1361" dirty="0"/>
          </a:p>
        </p:txBody>
      </p:sp>
      <p:sp>
        <p:nvSpPr>
          <p:cNvPr id="12" name="Shape 8"/>
          <p:cNvSpPr/>
          <p:nvPr/>
        </p:nvSpPr>
        <p:spPr>
          <a:xfrm>
            <a:off x="6091238" y="4339709"/>
            <a:ext cx="388739" cy="388739"/>
          </a:xfrm>
          <a:prstGeom prst="roundRect">
            <a:avLst>
              <a:gd name="adj" fmla="val 6669"/>
            </a:avLst>
          </a:prstGeom>
          <a:solidFill>
            <a:srgbClr val="F9F7F7"/>
          </a:solidFill>
          <a:ln/>
        </p:spPr>
        <p:txBody>
          <a:bodyPr/>
          <a:lstStyle/>
          <a:p>
            <a:endParaRPr lang="en-US"/>
          </a:p>
        </p:txBody>
      </p:sp>
      <p:sp>
        <p:nvSpPr>
          <p:cNvPr id="13" name="Text 9"/>
          <p:cNvSpPr/>
          <p:nvPr/>
        </p:nvSpPr>
        <p:spPr>
          <a:xfrm>
            <a:off x="6201847" y="4404479"/>
            <a:ext cx="16752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2</a:t>
            </a:r>
            <a:endParaRPr lang="en-US" sz="2041" dirty="0"/>
          </a:p>
        </p:txBody>
      </p:sp>
      <p:sp>
        <p:nvSpPr>
          <p:cNvPr id="14" name="Text 10"/>
          <p:cNvSpPr/>
          <p:nvPr/>
        </p:nvSpPr>
        <p:spPr>
          <a:xfrm>
            <a:off x="6652736" y="4339709"/>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October</a:t>
            </a:r>
            <a:endParaRPr lang="en-US" sz="1701" dirty="0"/>
          </a:p>
        </p:txBody>
      </p:sp>
      <p:sp>
        <p:nvSpPr>
          <p:cNvPr id="15" name="Text 11"/>
          <p:cNvSpPr/>
          <p:nvPr/>
        </p:nvSpPr>
        <p:spPr>
          <a:xfrm>
            <a:off x="6652736" y="4713208"/>
            <a:ext cx="737282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Sales remain lower in October, highlighting the importance of addressing the seasonal slump in revenue.</a:t>
            </a:r>
            <a:endParaRPr lang="en-US" sz="1361" dirty="0"/>
          </a:p>
        </p:txBody>
      </p:sp>
      <p:sp>
        <p:nvSpPr>
          <p:cNvPr id="16" name="Shape 12"/>
          <p:cNvSpPr/>
          <p:nvPr/>
        </p:nvSpPr>
        <p:spPr>
          <a:xfrm>
            <a:off x="6091238" y="5633442"/>
            <a:ext cx="388739" cy="388739"/>
          </a:xfrm>
          <a:prstGeom prst="roundRect">
            <a:avLst>
              <a:gd name="adj" fmla="val 6669"/>
            </a:avLst>
          </a:prstGeom>
          <a:solidFill>
            <a:srgbClr val="F9F7F7"/>
          </a:solidFill>
          <a:ln/>
        </p:spPr>
        <p:txBody>
          <a:bodyPr/>
          <a:lstStyle/>
          <a:p>
            <a:endParaRPr lang="en-US"/>
          </a:p>
        </p:txBody>
      </p:sp>
      <p:sp>
        <p:nvSpPr>
          <p:cNvPr id="17" name="Text 13"/>
          <p:cNvSpPr/>
          <p:nvPr/>
        </p:nvSpPr>
        <p:spPr>
          <a:xfrm>
            <a:off x="6204704" y="5698212"/>
            <a:ext cx="161806"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3</a:t>
            </a:r>
            <a:endParaRPr lang="en-US" sz="2041" dirty="0"/>
          </a:p>
        </p:txBody>
      </p:sp>
      <p:sp>
        <p:nvSpPr>
          <p:cNvPr id="18" name="Text 14"/>
          <p:cNvSpPr/>
          <p:nvPr/>
        </p:nvSpPr>
        <p:spPr>
          <a:xfrm>
            <a:off x="6652736" y="5633442"/>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Summer Months</a:t>
            </a:r>
            <a:endParaRPr lang="en-US" sz="1701" dirty="0"/>
          </a:p>
        </p:txBody>
      </p:sp>
      <p:sp>
        <p:nvSpPr>
          <p:cNvPr id="19" name="Text 15"/>
          <p:cNvSpPr/>
          <p:nvPr/>
        </p:nvSpPr>
        <p:spPr>
          <a:xfrm>
            <a:off x="6652736" y="6006941"/>
            <a:ext cx="737282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Sales are generally higher during summer months, reflecting increased outdoor gatherings and celebrations.</a:t>
            </a:r>
            <a:endParaRPr lang="en-US" sz="1361" dirty="0"/>
          </a:p>
        </p:txBody>
      </p:sp>
      <p:sp>
        <p:nvSpPr>
          <p:cNvPr id="20" name="Shape 16"/>
          <p:cNvSpPr/>
          <p:nvPr/>
        </p:nvSpPr>
        <p:spPr>
          <a:xfrm>
            <a:off x="6091238" y="6927175"/>
            <a:ext cx="388739" cy="388739"/>
          </a:xfrm>
          <a:prstGeom prst="roundRect">
            <a:avLst>
              <a:gd name="adj" fmla="val 6669"/>
            </a:avLst>
          </a:prstGeom>
          <a:solidFill>
            <a:srgbClr val="F9F7F7"/>
          </a:solidFill>
          <a:ln/>
        </p:spPr>
        <p:txBody>
          <a:bodyPr/>
          <a:lstStyle/>
          <a:p>
            <a:endParaRPr lang="en-US"/>
          </a:p>
        </p:txBody>
      </p:sp>
      <p:sp>
        <p:nvSpPr>
          <p:cNvPr id="21" name="Text 17"/>
          <p:cNvSpPr/>
          <p:nvPr/>
        </p:nvSpPr>
        <p:spPr>
          <a:xfrm>
            <a:off x="6199227" y="6991945"/>
            <a:ext cx="172641" cy="259199"/>
          </a:xfrm>
          <a:prstGeom prst="rect">
            <a:avLst/>
          </a:prstGeom>
          <a:noFill/>
          <a:ln/>
        </p:spPr>
        <p:txBody>
          <a:bodyPr wrap="none" rtlCol="0" anchor="t"/>
          <a:lstStyle/>
          <a:p>
            <a:pPr marL="0" indent="0" algn="ctr">
              <a:lnSpc>
                <a:spcPts val="2041"/>
              </a:lnSpc>
              <a:buNone/>
            </a:pPr>
            <a:r>
              <a:rPr lang="en-US" sz="2041" dirty="0">
                <a:solidFill>
                  <a:srgbClr val="504C49"/>
                </a:solidFill>
                <a:latin typeface="Platypi" pitchFamily="34" charset="0"/>
                <a:ea typeface="Platypi" pitchFamily="34" charset="-122"/>
                <a:cs typeface="Platypi" pitchFamily="34" charset="-120"/>
              </a:rPr>
              <a:t>4</a:t>
            </a:r>
            <a:endParaRPr lang="en-US" sz="2041" dirty="0"/>
          </a:p>
        </p:txBody>
      </p:sp>
      <p:sp>
        <p:nvSpPr>
          <p:cNvPr id="22" name="Text 18"/>
          <p:cNvSpPr/>
          <p:nvPr/>
        </p:nvSpPr>
        <p:spPr>
          <a:xfrm>
            <a:off x="6652736" y="6927175"/>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Holiday Season</a:t>
            </a:r>
            <a:endParaRPr lang="en-US" sz="1701" dirty="0"/>
          </a:p>
        </p:txBody>
      </p:sp>
      <p:sp>
        <p:nvSpPr>
          <p:cNvPr id="23" name="Text 19"/>
          <p:cNvSpPr/>
          <p:nvPr/>
        </p:nvSpPr>
        <p:spPr>
          <a:xfrm>
            <a:off x="6652736" y="7300674"/>
            <a:ext cx="737282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Sales often peak during holiday seasons, such as Thanksgiving and Christmas, due to increased celebrations and family gatherings.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1983938" y="538282"/>
            <a:ext cx="4879896" cy="609957"/>
          </a:xfrm>
          <a:prstGeom prst="rect">
            <a:avLst/>
          </a:prstGeom>
          <a:noFill/>
          <a:ln/>
        </p:spPr>
        <p:txBody>
          <a:bodyPr wrap="none" rtlCol="0" anchor="t"/>
          <a:lstStyle/>
          <a:p>
            <a:pPr marL="0" indent="0">
              <a:lnSpc>
                <a:spcPts val="4803"/>
              </a:lnSpc>
              <a:buNone/>
            </a:pPr>
            <a:r>
              <a:rPr lang="en-US" sz="3842" dirty="0">
                <a:solidFill>
                  <a:srgbClr val="201B18"/>
                </a:solidFill>
                <a:latin typeface="Platypi" pitchFamily="34" charset="0"/>
                <a:ea typeface="Platypi" pitchFamily="34" charset="-122"/>
                <a:cs typeface="Platypi" pitchFamily="34" charset="-120"/>
              </a:rPr>
              <a:t>Peak Order Times</a:t>
            </a:r>
            <a:endParaRPr lang="en-US" sz="3842" dirty="0"/>
          </a:p>
        </p:txBody>
      </p:sp>
      <p:sp>
        <p:nvSpPr>
          <p:cNvPr id="5" name="Text 3"/>
          <p:cNvSpPr/>
          <p:nvPr/>
        </p:nvSpPr>
        <p:spPr>
          <a:xfrm>
            <a:off x="1983938" y="1538526"/>
            <a:ext cx="10662523" cy="1248728"/>
          </a:xfrm>
          <a:prstGeom prst="rect">
            <a:avLst/>
          </a:prstGeom>
          <a:noFill/>
          <a:ln/>
        </p:spPr>
        <p:txBody>
          <a:bodyPr wrap="square" rtlCol="0" anchor="t"/>
          <a:lstStyle/>
          <a:p>
            <a:pPr marL="0" indent="0">
              <a:lnSpc>
                <a:spcPts val="2459"/>
              </a:lnSpc>
              <a:buNone/>
            </a:pPr>
            <a:r>
              <a:rPr lang="en-US" sz="1537" dirty="0">
                <a:solidFill>
                  <a:srgbClr val="504C49"/>
                </a:solidFill>
                <a:latin typeface="Source Serif Pro" pitchFamily="34" charset="0"/>
                <a:ea typeface="Source Serif Pro" pitchFamily="34" charset="-122"/>
                <a:cs typeface="Source Serif Pro" pitchFamily="34" charset="-120"/>
              </a:rPr>
              <a:t>The analysis of order volume by time of day reveals a distinct peak period between 12 PM and 3 PM, indicating a significant influx of orders during the lunch and early afternoon hours. This concentration of orders presents both an opportunity and a challenge. It's crucial to optimize operations to efficiently manage this high volume and ensure timely delivery and customer satisfaction.</a:t>
            </a:r>
            <a:endParaRPr lang="en-US" sz="1537" dirty="0"/>
          </a:p>
        </p:txBody>
      </p:sp>
      <p:pic>
        <p:nvPicPr>
          <p:cNvPr id="6" name="Image 0" descr="preencoded.png"/>
          <p:cNvPicPr>
            <a:picLocks noChangeAspect="1"/>
          </p:cNvPicPr>
          <p:nvPr/>
        </p:nvPicPr>
        <p:blipFill>
          <a:blip r:embed="rId3"/>
          <a:stretch>
            <a:fillRect/>
          </a:stretch>
        </p:blipFill>
        <p:spPr>
          <a:xfrm>
            <a:off x="1983938" y="3006804"/>
            <a:ext cx="975955" cy="1561505"/>
          </a:xfrm>
          <a:prstGeom prst="rect">
            <a:avLst/>
          </a:prstGeom>
        </p:spPr>
      </p:pic>
      <p:sp>
        <p:nvSpPr>
          <p:cNvPr id="7" name="Text 4"/>
          <p:cNvSpPr/>
          <p:nvPr/>
        </p:nvSpPr>
        <p:spPr>
          <a:xfrm>
            <a:off x="3252668" y="3201948"/>
            <a:ext cx="2439948" cy="304919"/>
          </a:xfrm>
          <a:prstGeom prst="rect">
            <a:avLst/>
          </a:prstGeom>
          <a:noFill/>
          <a:ln/>
        </p:spPr>
        <p:txBody>
          <a:bodyPr wrap="none" rtlCol="0" anchor="t"/>
          <a:lstStyle/>
          <a:p>
            <a:pPr marL="0" indent="0" algn="l">
              <a:lnSpc>
                <a:spcPts val="2402"/>
              </a:lnSpc>
              <a:buNone/>
            </a:pPr>
            <a:r>
              <a:rPr lang="en-US" sz="1921" dirty="0">
                <a:solidFill>
                  <a:srgbClr val="504C49"/>
                </a:solidFill>
                <a:latin typeface="Platypi" pitchFamily="34" charset="0"/>
                <a:ea typeface="Platypi" pitchFamily="34" charset="-122"/>
                <a:cs typeface="Platypi" pitchFamily="34" charset="-120"/>
              </a:rPr>
              <a:t>12 PM - 1 PM</a:t>
            </a:r>
            <a:endParaRPr lang="en-US" sz="1921" dirty="0"/>
          </a:p>
        </p:txBody>
      </p:sp>
      <p:sp>
        <p:nvSpPr>
          <p:cNvPr id="8" name="Text 5"/>
          <p:cNvSpPr/>
          <p:nvPr/>
        </p:nvSpPr>
        <p:spPr>
          <a:xfrm>
            <a:off x="3252668" y="3623905"/>
            <a:ext cx="9393793" cy="312182"/>
          </a:xfrm>
          <a:prstGeom prst="rect">
            <a:avLst/>
          </a:prstGeom>
          <a:noFill/>
          <a:ln/>
        </p:spPr>
        <p:txBody>
          <a:bodyPr wrap="none" rtlCol="0" anchor="t"/>
          <a:lstStyle/>
          <a:p>
            <a:pPr marL="0" indent="0" algn="l">
              <a:lnSpc>
                <a:spcPts val="2459"/>
              </a:lnSpc>
              <a:buNone/>
            </a:pPr>
            <a:r>
              <a:rPr lang="en-US" sz="1537" dirty="0">
                <a:solidFill>
                  <a:srgbClr val="504C49"/>
                </a:solidFill>
                <a:latin typeface="Source Serif Pro" pitchFamily="34" charset="0"/>
                <a:ea typeface="Source Serif Pro" pitchFamily="34" charset="-122"/>
                <a:cs typeface="Source Serif Pro" pitchFamily="34" charset="-120"/>
              </a:rPr>
              <a:t>Sales start to increase, indicating the beginning of the lunch rush.</a:t>
            </a:r>
            <a:endParaRPr lang="en-US" sz="1537" dirty="0"/>
          </a:p>
        </p:txBody>
      </p:sp>
      <p:pic>
        <p:nvPicPr>
          <p:cNvPr id="9" name="Image 1" descr="preencoded.png"/>
          <p:cNvPicPr>
            <a:picLocks noChangeAspect="1"/>
          </p:cNvPicPr>
          <p:nvPr/>
        </p:nvPicPr>
        <p:blipFill>
          <a:blip r:embed="rId4"/>
          <a:stretch>
            <a:fillRect/>
          </a:stretch>
        </p:blipFill>
        <p:spPr>
          <a:xfrm>
            <a:off x="1983938" y="4568309"/>
            <a:ext cx="975955" cy="1561505"/>
          </a:xfrm>
          <a:prstGeom prst="rect">
            <a:avLst/>
          </a:prstGeom>
        </p:spPr>
      </p:pic>
      <p:sp>
        <p:nvSpPr>
          <p:cNvPr id="10" name="Text 6"/>
          <p:cNvSpPr/>
          <p:nvPr/>
        </p:nvSpPr>
        <p:spPr>
          <a:xfrm>
            <a:off x="3252668" y="4763453"/>
            <a:ext cx="2439948" cy="304919"/>
          </a:xfrm>
          <a:prstGeom prst="rect">
            <a:avLst/>
          </a:prstGeom>
          <a:noFill/>
          <a:ln/>
        </p:spPr>
        <p:txBody>
          <a:bodyPr wrap="none" rtlCol="0" anchor="t"/>
          <a:lstStyle/>
          <a:p>
            <a:pPr marL="0" indent="0" algn="l">
              <a:lnSpc>
                <a:spcPts val="2402"/>
              </a:lnSpc>
              <a:buNone/>
            </a:pPr>
            <a:r>
              <a:rPr lang="en-US" sz="1921" dirty="0">
                <a:solidFill>
                  <a:srgbClr val="504C49"/>
                </a:solidFill>
                <a:latin typeface="Platypi" pitchFamily="34" charset="0"/>
                <a:ea typeface="Platypi" pitchFamily="34" charset="-122"/>
                <a:cs typeface="Platypi" pitchFamily="34" charset="-120"/>
              </a:rPr>
              <a:t>1 PM - 2 PM</a:t>
            </a:r>
            <a:endParaRPr lang="en-US" sz="1921" dirty="0"/>
          </a:p>
        </p:txBody>
      </p:sp>
      <p:sp>
        <p:nvSpPr>
          <p:cNvPr id="11" name="Text 7"/>
          <p:cNvSpPr/>
          <p:nvPr/>
        </p:nvSpPr>
        <p:spPr>
          <a:xfrm>
            <a:off x="3252668" y="5185410"/>
            <a:ext cx="9393793" cy="312182"/>
          </a:xfrm>
          <a:prstGeom prst="rect">
            <a:avLst/>
          </a:prstGeom>
          <a:noFill/>
          <a:ln/>
        </p:spPr>
        <p:txBody>
          <a:bodyPr wrap="none" rtlCol="0" anchor="t"/>
          <a:lstStyle/>
          <a:p>
            <a:pPr marL="0" indent="0" algn="l">
              <a:lnSpc>
                <a:spcPts val="2459"/>
              </a:lnSpc>
              <a:buNone/>
            </a:pPr>
            <a:r>
              <a:rPr lang="en-US" sz="1537" dirty="0">
                <a:solidFill>
                  <a:srgbClr val="504C49"/>
                </a:solidFill>
                <a:latin typeface="Source Serif Pro" pitchFamily="34" charset="0"/>
                <a:ea typeface="Source Serif Pro" pitchFamily="34" charset="-122"/>
                <a:cs typeface="Source Serif Pro" pitchFamily="34" charset="-120"/>
              </a:rPr>
              <a:t>Sales continue to rise, with a significant number of orders placed during this hour.</a:t>
            </a:r>
            <a:endParaRPr lang="en-US" sz="1537" dirty="0"/>
          </a:p>
        </p:txBody>
      </p:sp>
      <p:pic>
        <p:nvPicPr>
          <p:cNvPr id="12" name="Image 2" descr="preencoded.png"/>
          <p:cNvPicPr>
            <a:picLocks noChangeAspect="1"/>
          </p:cNvPicPr>
          <p:nvPr/>
        </p:nvPicPr>
        <p:blipFill>
          <a:blip r:embed="rId5"/>
          <a:stretch>
            <a:fillRect/>
          </a:stretch>
        </p:blipFill>
        <p:spPr>
          <a:xfrm>
            <a:off x="1983938" y="6129814"/>
            <a:ext cx="975955" cy="1561505"/>
          </a:xfrm>
          <a:prstGeom prst="rect">
            <a:avLst/>
          </a:prstGeom>
        </p:spPr>
      </p:pic>
      <p:sp>
        <p:nvSpPr>
          <p:cNvPr id="13" name="Text 8"/>
          <p:cNvSpPr/>
          <p:nvPr/>
        </p:nvSpPr>
        <p:spPr>
          <a:xfrm>
            <a:off x="3252668" y="6324957"/>
            <a:ext cx="2439948" cy="304919"/>
          </a:xfrm>
          <a:prstGeom prst="rect">
            <a:avLst/>
          </a:prstGeom>
          <a:noFill/>
          <a:ln/>
        </p:spPr>
        <p:txBody>
          <a:bodyPr wrap="none" rtlCol="0" anchor="t"/>
          <a:lstStyle/>
          <a:p>
            <a:pPr marL="0" indent="0" algn="l">
              <a:lnSpc>
                <a:spcPts val="2402"/>
              </a:lnSpc>
              <a:buNone/>
            </a:pPr>
            <a:r>
              <a:rPr lang="en-US" sz="1921" dirty="0">
                <a:solidFill>
                  <a:srgbClr val="504C49"/>
                </a:solidFill>
                <a:latin typeface="Platypi" pitchFamily="34" charset="0"/>
                <a:ea typeface="Platypi" pitchFamily="34" charset="-122"/>
                <a:cs typeface="Platypi" pitchFamily="34" charset="-120"/>
              </a:rPr>
              <a:t>2 PM - 3 PM</a:t>
            </a:r>
            <a:endParaRPr lang="en-US" sz="1921" dirty="0"/>
          </a:p>
        </p:txBody>
      </p:sp>
      <p:sp>
        <p:nvSpPr>
          <p:cNvPr id="14" name="Text 9"/>
          <p:cNvSpPr/>
          <p:nvPr/>
        </p:nvSpPr>
        <p:spPr>
          <a:xfrm>
            <a:off x="3252668" y="6746915"/>
            <a:ext cx="9393793" cy="312182"/>
          </a:xfrm>
          <a:prstGeom prst="rect">
            <a:avLst/>
          </a:prstGeom>
          <a:noFill/>
          <a:ln/>
        </p:spPr>
        <p:txBody>
          <a:bodyPr wrap="none" rtlCol="0" anchor="t"/>
          <a:lstStyle/>
          <a:p>
            <a:pPr marL="0" indent="0" algn="l">
              <a:lnSpc>
                <a:spcPts val="2459"/>
              </a:lnSpc>
              <a:buNone/>
            </a:pPr>
            <a:r>
              <a:rPr lang="en-US" sz="1537" dirty="0">
                <a:solidFill>
                  <a:srgbClr val="504C49"/>
                </a:solidFill>
                <a:latin typeface="Source Serif Pro" pitchFamily="34" charset="0"/>
                <a:ea typeface="Source Serif Pro" pitchFamily="34" charset="-122"/>
                <a:cs typeface="Source Serif Pro" pitchFamily="34" charset="-120"/>
              </a:rPr>
              <a:t>The peak order volume occurs during this period, highlighting the need for efficient operations.</a:t>
            </a:r>
            <a:endParaRPr lang="en-US" sz="15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32658"/>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8723" y="2317671"/>
            <a:ext cx="4968835" cy="3594140"/>
          </a:xfrm>
          <a:prstGeom prst="rect">
            <a:avLst/>
          </a:prstGeom>
        </p:spPr>
      </p:pic>
      <p:sp>
        <p:nvSpPr>
          <p:cNvPr id="6" name="Text 2"/>
          <p:cNvSpPr/>
          <p:nvPr/>
        </p:nvSpPr>
        <p:spPr>
          <a:xfrm>
            <a:off x="6210895" y="733782"/>
            <a:ext cx="5175409" cy="646867"/>
          </a:xfrm>
          <a:prstGeom prst="rect">
            <a:avLst/>
          </a:prstGeom>
          <a:noFill/>
          <a:ln/>
        </p:spPr>
        <p:txBody>
          <a:bodyPr wrap="none" rtlCol="0" anchor="t"/>
          <a:lstStyle/>
          <a:p>
            <a:pPr marL="0" indent="0">
              <a:lnSpc>
                <a:spcPts val="5094"/>
              </a:lnSpc>
              <a:buNone/>
            </a:pPr>
            <a:r>
              <a:rPr lang="en-US" sz="4075" dirty="0">
                <a:solidFill>
                  <a:srgbClr val="201B18"/>
                </a:solidFill>
                <a:latin typeface="Platypi" pitchFamily="34" charset="0"/>
                <a:ea typeface="Platypi" pitchFamily="34" charset="-122"/>
                <a:cs typeface="Platypi" pitchFamily="34" charset="-120"/>
              </a:rPr>
              <a:t>Sales by Pizza Size</a:t>
            </a:r>
            <a:endParaRPr lang="en-US" sz="4075" dirty="0"/>
          </a:p>
        </p:txBody>
      </p:sp>
      <p:sp>
        <p:nvSpPr>
          <p:cNvPr id="7" name="Text 3"/>
          <p:cNvSpPr/>
          <p:nvPr/>
        </p:nvSpPr>
        <p:spPr>
          <a:xfrm>
            <a:off x="6210895" y="1691164"/>
            <a:ext cx="7695009" cy="1987391"/>
          </a:xfrm>
          <a:prstGeom prst="rect">
            <a:avLst/>
          </a:prstGeom>
          <a:noFill/>
          <a:ln/>
        </p:spPr>
        <p:txBody>
          <a:bodyPr wrap="squar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Examining sales distribution by pizza size reveals a clear preference for smaller sizes. L, M, and S sizes consistently generate higher sales compared to XL and XXL sizes. This suggests that customers may be choosing smaller sizes for affordability or portion control. It's important to consider strategies to boost sales of larger sizes, such as creating targeted promotions or highlighting the value of sharing a larger pizza.</a:t>
            </a:r>
            <a:endParaRPr lang="en-US" sz="1630" dirty="0"/>
          </a:p>
        </p:txBody>
      </p:sp>
      <p:sp>
        <p:nvSpPr>
          <p:cNvPr id="8" name="Shape 4"/>
          <p:cNvSpPr/>
          <p:nvPr/>
        </p:nvSpPr>
        <p:spPr>
          <a:xfrm>
            <a:off x="6210895" y="3911441"/>
            <a:ext cx="7695009" cy="3584258"/>
          </a:xfrm>
          <a:prstGeom prst="roundRect">
            <a:avLst>
              <a:gd name="adj" fmla="val 866"/>
            </a:avLst>
          </a:prstGeom>
          <a:noFill/>
          <a:ln w="7620">
            <a:solidFill>
              <a:srgbClr val="000000">
                <a:alpha val="8000"/>
              </a:srgbClr>
            </a:solidFill>
            <a:prstDash val="solid"/>
          </a:ln>
        </p:spPr>
        <p:txBody>
          <a:bodyPr/>
          <a:lstStyle/>
          <a:p>
            <a:endParaRPr lang="en-US"/>
          </a:p>
        </p:txBody>
      </p:sp>
      <p:sp>
        <p:nvSpPr>
          <p:cNvPr id="9" name="Shape 5"/>
          <p:cNvSpPr/>
          <p:nvPr/>
        </p:nvSpPr>
        <p:spPr>
          <a:xfrm>
            <a:off x="6218515" y="3919061"/>
            <a:ext cx="7679769" cy="594836"/>
          </a:xfrm>
          <a:prstGeom prst="rect">
            <a:avLst/>
          </a:prstGeom>
          <a:solidFill>
            <a:srgbClr val="FFFFFF">
              <a:alpha val="4000"/>
            </a:srgbClr>
          </a:solidFill>
          <a:ln/>
        </p:spPr>
        <p:txBody>
          <a:bodyPr/>
          <a:lstStyle/>
          <a:p>
            <a:endParaRPr lang="en-US"/>
          </a:p>
        </p:txBody>
      </p:sp>
      <p:sp>
        <p:nvSpPr>
          <p:cNvPr id="10" name="Text 6"/>
          <p:cNvSpPr/>
          <p:nvPr/>
        </p:nvSpPr>
        <p:spPr>
          <a:xfrm>
            <a:off x="6425446" y="4050863"/>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Size</a:t>
            </a:r>
            <a:endParaRPr lang="en-US" sz="1630" dirty="0"/>
          </a:p>
        </p:txBody>
      </p:sp>
      <p:sp>
        <p:nvSpPr>
          <p:cNvPr id="11" name="Text 7"/>
          <p:cNvSpPr/>
          <p:nvPr/>
        </p:nvSpPr>
        <p:spPr>
          <a:xfrm>
            <a:off x="10269141" y="4050863"/>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Sales Percentage</a:t>
            </a:r>
            <a:endParaRPr lang="en-US" sz="1630" dirty="0"/>
          </a:p>
        </p:txBody>
      </p:sp>
      <p:sp>
        <p:nvSpPr>
          <p:cNvPr id="12" name="Shape 8"/>
          <p:cNvSpPr/>
          <p:nvPr/>
        </p:nvSpPr>
        <p:spPr>
          <a:xfrm>
            <a:off x="6218515" y="4513898"/>
            <a:ext cx="7679769" cy="594836"/>
          </a:xfrm>
          <a:prstGeom prst="rect">
            <a:avLst/>
          </a:prstGeom>
          <a:solidFill>
            <a:srgbClr val="000000">
              <a:alpha val="4000"/>
            </a:srgbClr>
          </a:solidFill>
          <a:ln/>
        </p:spPr>
        <p:txBody>
          <a:bodyPr/>
          <a:lstStyle/>
          <a:p>
            <a:endParaRPr lang="en-US"/>
          </a:p>
        </p:txBody>
      </p:sp>
      <p:sp>
        <p:nvSpPr>
          <p:cNvPr id="13" name="Text 9"/>
          <p:cNvSpPr/>
          <p:nvPr/>
        </p:nvSpPr>
        <p:spPr>
          <a:xfrm>
            <a:off x="6425446" y="4645700"/>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L</a:t>
            </a:r>
            <a:endParaRPr lang="en-US" sz="1630" dirty="0"/>
          </a:p>
        </p:txBody>
      </p:sp>
      <p:sp>
        <p:nvSpPr>
          <p:cNvPr id="14" name="Text 10"/>
          <p:cNvSpPr/>
          <p:nvPr/>
        </p:nvSpPr>
        <p:spPr>
          <a:xfrm>
            <a:off x="10269141" y="4645700"/>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38.24%</a:t>
            </a:r>
            <a:endParaRPr lang="en-US" sz="1630" dirty="0"/>
          </a:p>
        </p:txBody>
      </p:sp>
      <p:sp>
        <p:nvSpPr>
          <p:cNvPr id="15" name="Shape 11"/>
          <p:cNvSpPr/>
          <p:nvPr/>
        </p:nvSpPr>
        <p:spPr>
          <a:xfrm>
            <a:off x="6218515" y="5108734"/>
            <a:ext cx="7679769" cy="594836"/>
          </a:xfrm>
          <a:prstGeom prst="rect">
            <a:avLst/>
          </a:prstGeom>
          <a:solidFill>
            <a:srgbClr val="FFFFFF">
              <a:alpha val="4000"/>
            </a:srgbClr>
          </a:solidFill>
          <a:ln/>
        </p:spPr>
        <p:txBody>
          <a:bodyPr/>
          <a:lstStyle/>
          <a:p>
            <a:endParaRPr lang="en-US"/>
          </a:p>
        </p:txBody>
      </p:sp>
      <p:sp>
        <p:nvSpPr>
          <p:cNvPr id="16" name="Text 12"/>
          <p:cNvSpPr/>
          <p:nvPr/>
        </p:nvSpPr>
        <p:spPr>
          <a:xfrm>
            <a:off x="6425446" y="5240536"/>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M</a:t>
            </a:r>
            <a:endParaRPr lang="en-US" sz="1630" dirty="0"/>
          </a:p>
        </p:txBody>
      </p:sp>
      <p:sp>
        <p:nvSpPr>
          <p:cNvPr id="17" name="Text 13"/>
          <p:cNvSpPr/>
          <p:nvPr/>
        </p:nvSpPr>
        <p:spPr>
          <a:xfrm>
            <a:off x="10269141" y="5240536"/>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31.54%</a:t>
            </a:r>
            <a:endParaRPr lang="en-US" sz="1630" dirty="0"/>
          </a:p>
        </p:txBody>
      </p:sp>
      <p:sp>
        <p:nvSpPr>
          <p:cNvPr id="18" name="Shape 14"/>
          <p:cNvSpPr/>
          <p:nvPr/>
        </p:nvSpPr>
        <p:spPr>
          <a:xfrm>
            <a:off x="6218515" y="5703570"/>
            <a:ext cx="7679769" cy="594836"/>
          </a:xfrm>
          <a:prstGeom prst="rect">
            <a:avLst/>
          </a:prstGeom>
          <a:solidFill>
            <a:srgbClr val="000000">
              <a:alpha val="4000"/>
            </a:srgbClr>
          </a:solidFill>
          <a:ln/>
        </p:spPr>
        <p:txBody>
          <a:bodyPr/>
          <a:lstStyle/>
          <a:p>
            <a:endParaRPr lang="en-US"/>
          </a:p>
        </p:txBody>
      </p:sp>
      <p:sp>
        <p:nvSpPr>
          <p:cNvPr id="19" name="Text 15"/>
          <p:cNvSpPr/>
          <p:nvPr/>
        </p:nvSpPr>
        <p:spPr>
          <a:xfrm>
            <a:off x="6425446" y="5835372"/>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S</a:t>
            </a:r>
            <a:endParaRPr lang="en-US" sz="1630" dirty="0"/>
          </a:p>
        </p:txBody>
      </p:sp>
      <p:sp>
        <p:nvSpPr>
          <p:cNvPr id="20" name="Text 16"/>
          <p:cNvSpPr/>
          <p:nvPr/>
        </p:nvSpPr>
        <p:spPr>
          <a:xfrm>
            <a:off x="10269141" y="5835372"/>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29.05%</a:t>
            </a:r>
            <a:endParaRPr lang="en-US" sz="1630" dirty="0"/>
          </a:p>
        </p:txBody>
      </p:sp>
      <p:sp>
        <p:nvSpPr>
          <p:cNvPr id="21" name="Shape 17"/>
          <p:cNvSpPr/>
          <p:nvPr/>
        </p:nvSpPr>
        <p:spPr>
          <a:xfrm>
            <a:off x="6218515" y="6298406"/>
            <a:ext cx="7679769" cy="594836"/>
          </a:xfrm>
          <a:prstGeom prst="rect">
            <a:avLst/>
          </a:prstGeom>
          <a:solidFill>
            <a:srgbClr val="FFFFFF">
              <a:alpha val="4000"/>
            </a:srgbClr>
          </a:solidFill>
          <a:ln/>
        </p:spPr>
        <p:txBody>
          <a:bodyPr/>
          <a:lstStyle/>
          <a:p>
            <a:endParaRPr lang="en-US"/>
          </a:p>
        </p:txBody>
      </p:sp>
      <p:sp>
        <p:nvSpPr>
          <p:cNvPr id="22" name="Text 18"/>
          <p:cNvSpPr/>
          <p:nvPr/>
        </p:nvSpPr>
        <p:spPr>
          <a:xfrm>
            <a:off x="6425446" y="6430208"/>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XL</a:t>
            </a:r>
            <a:endParaRPr lang="en-US" sz="1630" dirty="0"/>
          </a:p>
        </p:txBody>
      </p:sp>
      <p:sp>
        <p:nvSpPr>
          <p:cNvPr id="23" name="Text 19"/>
          <p:cNvSpPr/>
          <p:nvPr/>
        </p:nvSpPr>
        <p:spPr>
          <a:xfrm>
            <a:off x="10269141" y="6430208"/>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1.11%</a:t>
            </a:r>
            <a:endParaRPr lang="en-US" sz="1630" dirty="0"/>
          </a:p>
        </p:txBody>
      </p:sp>
      <p:sp>
        <p:nvSpPr>
          <p:cNvPr id="24" name="Shape 20"/>
          <p:cNvSpPr/>
          <p:nvPr/>
        </p:nvSpPr>
        <p:spPr>
          <a:xfrm>
            <a:off x="6218515" y="6893243"/>
            <a:ext cx="7679769" cy="594836"/>
          </a:xfrm>
          <a:prstGeom prst="rect">
            <a:avLst/>
          </a:prstGeom>
          <a:solidFill>
            <a:srgbClr val="000000">
              <a:alpha val="4000"/>
            </a:srgbClr>
          </a:solidFill>
          <a:ln/>
        </p:spPr>
        <p:txBody>
          <a:bodyPr/>
          <a:lstStyle/>
          <a:p>
            <a:endParaRPr lang="en-US"/>
          </a:p>
        </p:txBody>
      </p:sp>
      <p:sp>
        <p:nvSpPr>
          <p:cNvPr id="25" name="Text 21"/>
          <p:cNvSpPr/>
          <p:nvPr/>
        </p:nvSpPr>
        <p:spPr>
          <a:xfrm>
            <a:off x="6425446" y="7025045"/>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XXL</a:t>
            </a:r>
            <a:endParaRPr lang="en-US" sz="1630" dirty="0"/>
          </a:p>
        </p:txBody>
      </p:sp>
      <p:sp>
        <p:nvSpPr>
          <p:cNvPr id="26" name="Text 22"/>
          <p:cNvSpPr/>
          <p:nvPr/>
        </p:nvSpPr>
        <p:spPr>
          <a:xfrm>
            <a:off x="10269141" y="7025045"/>
            <a:ext cx="3422213" cy="331232"/>
          </a:xfrm>
          <a:prstGeom prst="rect">
            <a:avLst/>
          </a:prstGeom>
          <a:noFill/>
          <a:ln/>
        </p:spPr>
        <p:txBody>
          <a:bodyPr wrap="none" rtlCol="0" anchor="t"/>
          <a:lstStyle/>
          <a:p>
            <a:pPr marL="0" indent="0">
              <a:lnSpc>
                <a:spcPts val="2608"/>
              </a:lnSpc>
              <a:buNone/>
            </a:pPr>
            <a:r>
              <a:rPr lang="en-US" sz="1630" dirty="0">
                <a:solidFill>
                  <a:srgbClr val="504C49"/>
                </a:solidFill>
                <a:latin typeface="Source Serif Pro" pitchFamily="34" charset="0"/>
                <a:ea typeface="Source Serif Pro" pitchFamily="34" charset="-122"/>
                <a:cs typeface="Source Serif Pro" pitchFamily="34" charset="-120"/>
              </a:rPr>
              <a:t>0.06%</a:t>
            </a:r>
            <a:endParaRPr lang="en-US" sz="16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272070"/>
            <a:ext cx="5054322" cy="3685461"/>
          </a:xfrm>
          <a:prstGeom prst="rect">
            <a:avLst/>
          </a:prstGeom>
        </p:spPr>
      </p:pic>
      <p:sp>
        <p:nvSpPr>
          <p:cNvPr id="6" name="Text 2"/>
          <p:cNvSpPr/>
          <p:nvPr/>
        </p:nvSpPr>
        <p:spPr>
          <a:xfrm>
            <a:off x="6091238" y="983813"/>
            <a:ext cx="4320540" cy="540068"/>
          </a:xfrm>
          <a:prstGeom prst="rect">
            <a:avLst/>
          </a:prstGeom>
          <a:noFill/>
          <a:ln/>
        </p:spPr>
        <p:txBody>
          <a:bodyPr wrap="none" rtlCol="0" anchor="t"/>
          <a:lstStyle/>
          <a:p>
            <a:pPr marL="0" indent="0">
              <a:lnSpc>
                <a:spcPts val="4253"/>
              </a:lnSpc>
              <a:buNone/>
            </a:pPr>
            <a:r>
              <a:rPr lang="en-US" sz="3402" dirty="0">
                <a:solidFill>
                  <a:srgbClr val="201B18"/>
                </a:solidFill>
                <a:latin typeface="Platypi" pitchFamily="34" charset="0"/>
                <a:ea typeface="Platypi" pitchFamily="34" charset="-122"/>
                <a:cs typeface="Platypi" pitchFamily="34" charset="-120"/>
              </a:rPr>
              <a:t>Recommendations</a:t>
            </a:r>
            <a:endParaRPr lang="en-US" sz="3402" dirty="0"/>
          </a:p>
        </p:txBody>
      </p:sp>
      <p:sp>
        <p:nvSpPr>
          <p:cNvPr id="7" name="Text 3"/>
          <p:cNvSpPr/>
          <p:nvPr/>
        </p:nvSpPr>
        <p:spPr>
          <a:xfrm>
            <a:off x="6091238" y="1783080"/>
            <a:ext cx="7934325" cy="1106329"/>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Based on the insights gained from the data analysis, we recommend implementing a series of strategic initiatives to optimize operations, enhance sales, and increase customer satisfaction. These recommendations are designed to capitalize on existing strengths, address areas for improvement, and ultimately drive sustained growth for our pizza business.</a:t>
            </a:r>
            <a:endParaRPr lang="en-US" sz="1361" dirty="0"/>
          </a:p>
        </p:txBody>
      </p:sp>
      <p:sp>
        <p:nvSpPr>
          <p:cNvPr id="8" name="Shape 4"/>
          <p:cNvSpPr/>
          <p:nvPr/>
        </p:nvSpPr>
        <p:spPr>
          <a:xfrm>
            <a:off x="6091238" y="3083719"/>
            <a:ext cx="7934325" cy="1272183"/>
          </a:xfrm>
          <a:prstGeom prst="roundRect">
            <a:avLst>
              <a:gd name="adj" fmla="val 2038"/>
            </a:avLst>
          </a:prstGeom>
          <a:solidFill>
            <a:srgbClr val="F9F7F7"/>
          </a:solidFill>
          <a:ln/>
        </p:spPr>
        <p:txBody>
          <a:bodyPr/>
          <a:lstStyle/>
          <a:p>
            <a:endParaRPr lang="en-US"/>
          </a:p>
        </p:txBody>
      </p:sp>
      <p:sp>
        <p:nvSpPr>
          <p:cNvPr id="9" name="Text 5"/>
          <p:cNvSpPr/>
          <p:nvPr/>
        </p:nvSpPr>
        <p:spPr>
          <a:xfrm>
            <a:off x="6263997" y="3256478"/>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Targeted Marketing</a:t>
            </a:r>
            <a:endParaRPr lang="en-US" sz="1701" dirty="0"/>
          </a:p>
        </p:txBody>
      </p:sp>
      <p:sp>
        <p:nvSpPr>
          <p:cNvPr id="10" name="Text 6"/>
          <p:cNvSpPr/>
          <p:nvPr/>
        </p:nvSpPr>
        <p:spPr>
          <a:xfrm>
            <a:off x="6263997" y="3629978"/>
            <a:ext cx="758880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Focus marketing efforts on Friday, Saturday, and Thursday by promoting special offers, highlighting the appeal of these high-selling days, and using targeted advertising.</a:t>
            </a:r>
            <a:endParaRPr lang="en-US" sz="1361" dirty="0"/>
          </a:p>
        </p:txBody>
      </p:sp>
      <p:sp>
        <p:nvSpPr>
          <p:cNvPr id="11" name="Shape 7"/>
          <p:cNvSpPr/>
          <p:nvPr/>
        </p:nvSpPr>
        <p:spPr>
          <a:xfrm>
            <a:off x="6091238" y="4528661"/>
            <a:ext cx="7934325" cy="1272183"/>
          </a:xfrm>
          <a:prstGeom prst="roundRect">
            <a:avLst>
              <a:gd name="adj" fmla="val 2038"/>
            </a:avLst>
          </a:prstGeom>
          <a:solidFill>
            <a:srgbClr val="F9F7F7"/>
          </a:solidFill>
          <a:ln/>
        </p:spPr>
        <p:txBody>
          <a:bodyPr/>
          <a:lstStyle/>
          <a:p>
            <a:endParaRPr lang="en-US"/>
          </a:p>
        </p:txBody>
      </p:sp>
      <p:sp>
        <p:nvSpPr>
          <p:cNvPr id="12" name="Text 8"/>
          <p:cNvSpPr/>
          <p:nvPr/>
        </p:nvSpPr>
        <p:spPr>
          <a:xfrm>
            <a:off x="6263997" y="4701421"/>
            <a:ext cx="2576632"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Peak Hour Optimization</a:t>
            </a:r>
            <a:endParaRPr lang="en-US" sz="1701" dirty="0"/>
          </a:p>
        </p:txBody>
      </p:sp>
      <p:sp>
        <p:nvSpPr>
          <p:cNvPr id="13" name="Text 9"/>
          <p:cNvSpPr/>
          <p:nvPr/>
        </p:nvSpPr>
        <p:spPr>
          <a:xfrm>
            <a:off x="6263997" y="5074920"/>
            <a:ext cx="758880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Optimize operations for peak hours (12 PM - 3 PM) by ensuring adequate staffing, efficient order processing, and timely delivery to enhance customer satisfaction.</a:t>
            </a:r>
            <a:endParaRPr lang="en-US" sz="1361" dirty="0"/>
          </a:p>
        </p:txBody>
      </p:sp>
      <p:sp>
        <p:nvSpPr>
          <p:cNvPr id="14" name="Shape 10"/>
          <p:cNvSpPr/>
          <p:nvPr/>
        </p:nvSpPr>
        <p:spPr>
          <a:xfrm>
            <a:off x="6091238" y="5973604"/>
            <a:ext cx="7934325" cy="1272183"/>
          </a:xfrm>
          <a:prstGeom prst="roundRect">
            <a:avLst>
              <a:gd name="adj" fmla="val 2038"/>
            </a:avLst>
          </a:prstGeom>
          <a:solidFill>
            <a:srgbClr val="F9F7F7"/>
          </a:solidFill>
          <a:ln/>
        </p:spPr>
        <p:txBody>
          <a:bodyPr/>
          <a:lstStyle/>
          <a:p>
            <a:endParaRPr lang="en-US"/>
          </a:p>
        </p:txBody>
      </p:sp>
      <p:sp>
        <p:nvSpPr>
          <p:cNvPr id="15" name="Text 11"/>
          <p:cNvSpPr/>
          <p:nvPr/>
        </p:nvSpPr>
        <p:spPr>
          <a:xfrm>
            <a:off x="6263997" y="6146363"/>
            <a:ext cx="2160270" cy="269915"/>
          </a:xfrm>
          <a:prstGeom prst="rect">
            <a:avLst/>
          </a:prstGeom>
          <a:noFill/>
          <a:ln/>
        </p:spPr>
        <p:txBody>
          <a:bodyPr wrap="none" rtlCol="0" anchor="t"/>
          <a:lstStyle/>
          <a:p>
            <a:pPr marL="0" indent="0">
              <a:lnSpc>
                <a:spcPts val="2126"/>
              </a:lnSpc>
              <a:buNone/>
            </a:pPr>
            <a:r>
              <a:rPr lang="en-US" sz="1701" dirty="0">
                <a:solidFill>
                  <a:srgbClr val="504C49"/>
                </a:solidFill>
                <a:latin typeface="Platypi" pitchFamily="34" charset="0"/>
                <a:ea typeface="Platypi" pitchFamily="34" charset="-122"/>
                <a:cs typeface="Platypi" pitchFamily="34" charset="-120"/>
              </a:rPr>
              <a:t>Customer Feedback</a:t>
            </a:r>
            <a:endParaRPr lang="en-US" sz="1701" dirty="0"/>
          </a:p>
        </p:txBody>
      </p:sp>
      <p:sp>
        <p:nvSpPr>
          <p:cNvPr id="16" name="Text 12"/>
          <p:cNvSpPr/>
          <p:nvPr/>
        </p:nvSpPr>
        <p:spPr>
          <a:xfrm>
            <a:off x="6263997" y="6519863"/>
            <a:ext cx="7588806" cy="553164"/>
          </a:xfrm>
          <a:prstGeom prst="rect">
            <a:avLst/>
          </a:prstGeom>
          <a:noFill/>
          <a:ln/>
        </p:spPr>
        <p:txBody>
          <a:bodyPr wrap="square" rtlCol="0" anchor="t"/>
          <a:lstStyle/>
          <a:p>
            <a:pPr marL="0" indent="0">
              <a:lnSpc>
                <a:spcPts val="2177"/>
              </a:lnSpc>
              <a:buNone/>
            </a:pPr>
            <a:r>
              <a:rPr lang="en-US" sz="1361" dirty="0">
                <a:solidFill>
                  <a:srgbClr val="504C49"/>
                </a:solidFill>
                <a:latin typeface="Source Serif Pro" pitchFamily="34" charset="0"/>
                <a:ea typeface="Source Serif Pro" pitchFamily="34" charset="-122"/>
                <a:cs typeface="Source Serif Pro" pitchFamily="34" charset="-120"/>
              </a:rPr>
              <a:t>Implement a system to gather customer feedback on less popular pizza sizes and flavors, identifying areas for improvement and tailoring offerings to customer preferences.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1015</Words>
  <Application>Microsoft Office PowerPoint</Application>
  <PresentationFormat>Custom</PresentationFormat>
  <Paragraphs>89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Platypi</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Ms0689</cp:lastModifiedBy>
  <cp:revision>2</cp:revision>
  <dcterms:created xsi:type="dcterms:W3CDTF">2024-08-02T12:26:00Z</dcterms:created>
  <dcterms:modified xsi:type="dcterms:W3CDTF">2024-08-02T12:43:17Z</dcterms:modified>
</cp:coreProperties>
</file>